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  <p:sldMasterId id="2147483809" r:id="rId10"/>
  </p:sldMasterIdLst>
  <p:notesMasterIdLst>
    <p:notesMasterId r:id="rId48"/>
  </p:notesMasterIdLst>
  <p:handoutMasterIdLst>
    <p:handoutMasterId r:id="rId49"/>
  </p:handoutMasterIdLst>
  <p:sldIdLst>
    <p:sldId id="261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26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4" autoAdjust="0"/>
    <p:restoredTop sz="50000" autoAdjust="0"/>
  </p:normalViewPr>
  <p:slideViewPr>
    <p:cSldViewPr snapToGrid="0">
      <p:cViewPr>
        <p:scale>
          <a:sx n="135" d="100"/>
          <a:sy n="135" d="100"/>
        </p:scale>
        <p:origin x="632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image" Target="../media/image20.wmf"/><Relationship Id="rId2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5.wmf"/><Relationship Id="rId3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emf"/><Relationship Id="rId3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emf"/><Relationship Id="rId3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 Name Here</a:t>
            </a:r>
            <a:br>
              <a:rPr lang="en-US" dirty="0" smtClean="0"/>
            </a:br>
            <a:r>
              <a:rPr lang="en-US" dirty="0" smtClean="0"/>
              <a:t>Email Here</a:t>
            </a:r>
            <a:br>
              <a:rPr lang="en-US" dirty="0" smtClean="0"/>
            </a:br>
            <a:r>
              <a:rPr lang="en-US" dirty="0" smtClean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4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 Name Here</a:t>
            </a:r>
            <a:br>
              <a:rPr lang="en-US" dirty="0" smtClean="0"/>
            </a:br>
            <a:r>
              <a:rPr lang="en-US" dirty="0" smtClean="0"/>
              <a:t>Email Here</a:t>
            </a:r>
            <a:br>
              <a:rPr lang="en-US" dirty="0" smtClean="0"/>
            </a:br>
            <a:r>
              <a:rPr lang="en-US" dirty="0" smtClean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B5634-63F1-1C41-A2DA-01A06C3F9ECB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9/7/18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705BA-FAAD-334E-A609-BD5E0AD3C2F2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E5D0D-3271-094C-8C1D-3B5E47E0D52A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9/7/18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B5232-71B2-2F4E-A545-21EE974EABA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609600"/>
            <a:ext cx="4152900" cy="5715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609600"/>
            <a:ext cx="4152900" cy="5715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222718-C08D-1F44-9FF9-504ADC93DCA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D274-A369-4B46-9ADB-9E55D997E26B}" type="slidenum">
              <a:rPr lang="en-US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54491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8430"/>
            <a:ext cx="3346648" cy="1338659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11400"/>
            <a:ext cx="7918785" cy="1181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619500"/>
            <a:ext cx="9144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3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0.xml"/><Relationship Id="rId12" Type="http://schemas.openxmlformats.org/officeDocument/2006/relationships/image" Target="../media/image14.emf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8" Type="http://schemas.openxmlformats.org/officeDocument/2006/relationships/image" Target="../media/image14.emf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7.xml"/><Relationship Id="rId5" Type="http://schemas.openxmlformats.org/officeDocument/2006/relationships/image" Target="../media/image14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theme" Target="../theme/theme8.xml"/><Relationship Id="rId6" Type="http://schemas.openxmlformats.org/officeDocument/2006/relationships/image" Target="../media/image14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  <p:sldLayoutId id="214748380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48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4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5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51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5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4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57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59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2.w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63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rcollado@stevens.ed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wmf"/><Relationship Id="rId5" Type="http://schemas.openxmlformats.org/officeDocument/2006/relationships/image" Target="../media/image23.wmf"/><Relationship Id="rId6" Type="http://schemas.openxmlformats.org/officeDocument/2006/relationships/image" Target="../media/image24.w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5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6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FE-545</a:t>
            </a:r>
            <a:endParaRPr lang="en-US" dirty="0"/>
          </a:p>
        </p:txBody>
      </p:sp>
      <p:pic>
        <p:nvPicPr>
          <p:cNvPr id="7" name="Picture Placeholder 6" descr="financial_engineering-224751073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4197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Bracketing…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1506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" name="Rectangle 9"/>
          <p:cNvSpPr>
            <a:spLocks noChangeArrowheads="1"/>
          </p:cNvSpPr>
          <p:nvPr/>
        </p:nvSpPr>
        <p:spPr bwMode="auto">
          <a:xfrm>
            <a:off x="500063" y="1357313"/>
            <a:ext cx="671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  <a:cs typeface="Angsana New" charset="0"/>
              </a:rPr>
              <a:t>Sometimes called two-point method</a:t>
            </a:r>
            <a:endParaRPr lang="en-US" altLang="en-US" sz="2800">
              <a:latin typeface="Arial" charset="0"/>
              <a:cs typeface="Angsana New" charset="0"/>
            </a:endParaRPr>
          </a:p>
        </p:txBody>
      </p:sp>
      <p:pic>
        <p:nvPicPr>
          <p:cNvPr id="21508" name="Picture 4" descr="Fig05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7813" y="1928813"/>
            <a:ext cx="3475037" cy="4643437"/>
          </a:xfrm>
          <a:noFill/>
        </p:spPr>
      </p:pic>
      <p:sp>
        <p:nvSpPr>
          <p:cNvPr id="12" name="TextBox 11"/>
          <p:cNvSpPr txBox="1"/>
          <p:nvPr/>
        </p:nvSpPr>
        <p:spPr>
          <a:xfrm>
            <a:off x="642938" y="2214563"/>
            <a:ext cx="3103562" cy="5238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Underling principle:</a:t>
            </a:r>
          </a:p>
        </p:txBody>
      </p:sp>
      <p:sp>
        <p:nvSpPr>
          <p:cNvPr id="28679" name="TextBox 15"/>
          <p:cNvSpPr txBox="1">
            <a:spLocks noChangeArrowheads="1"/>
          </p:cNvSpPr>
          <p:nvPr/>
        </p:nvSpPr>
        <p:spPr bwMode="auto">
          <a:xfrm>
            <a:off x="500063" y="3214688"/>
            <a:ext cx="4572000" cy="18161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>
              <a:defRPr/>
            </a:pPr>
            <a:r>
              <a:rPr lang="en-US" altLang="en-US" dirty="0" smtClean="0">
                <a:latin typeface="Times New Roman" charset="0"/>
              </a:rPr>
              <a:t>Root of </a:t>
            </a:r>
            <a:r>
              <a:rPr lang="en-US" altLang="en-US" i="1" dirty="0" smtClean="0">
                <a:latin typeface="Times New Roman" charset="0"/>
              </a:rPr>
              <a:t>f </a:t>
            </a:r>
            <a:r>
              <a:rPr lang="en-US" altLang="en-US" dirty="0" smtClean="0">
                <a:latin typeface="Times New Roman" charset="0"/>
              </a:rPr>
              <a:t>(x) is bounded by</a:t>
            </a:r>
          </a:p>
          <a:p>
            <a:pPr eaLnBrk="1" hangingPunct="1">
              <a:defRPr/>
            </a:pPr>
            <a:r>
              <a:rPr lang="en-US" altLang="en-US" dirty="0" smtClean="0">
                <a:latin typeface="Times New Roman" charset="0"/>
              </a:rPr>
              <a:t>{</a:t>
            </a:r>
            <a:r>
              <a:rPr lang="en-US" altLang="en-US" dirty="0" err="1" smtClean="0">
                <a:latin typeface="Times New Roman" charset="0"/>
              </a:rPr>
              <a:t>x</a:t>
            </a:r>
            <a:r>
              <a:rPr lang="en-US" altLang="en-US" baseline="-25000" dirty="0" err="1" smtClean="0">
                <a:latin typeface="Times New Roman" charset="0"/>
              </a:rPr>
              <a:t>L</a:t>
            </a:r>
            <a:r>
              <a:rPr lang="en-US" altLang="en-US" dirty="0" smtClean="0">
                <a:latin typeface="Times New Roman" charset="0"/>
              </a:rPr>
              <a:t>, </a:t>
            </a:r>
            <a:r>
              <a:rPr lang="en-US" altLang="en-US" dirty="0" err="1" smtClean="0">
                <a:latin typeface="Times New Roman" charset="0"/>
              </a:rPr>
              <a:t>x</a:t>
            </a:r>
            <a:r>
              <a:rPr lang="en-US" altLang="en-US" baseline="-25000" dirty="0" err="1" smtClean="0">
                <a:latin typeface="Times New Roman" charset="0"/>
              </a:rPr>
              <a:t>U</a:t>
            </a:r>
            <a:r>
              <a:rPr lang="en-US" altLang="en-US" dirty="0" smtClean="0">
                <a:latin typeface="Times New Roman" charset="0"/>
              </a:rPr>
              <a:t>} where</a:t>
            </a:r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smtClean="0"/>
              <a:t>              </a:t>
            </a:r>
            <a:r>
              <a:rPr lang="en-US" altLang="en-US" i="1" dirty="0" smtClean="0">
                <a:latin typeface="Times New Roman" charset="0"/>
              </a:rPr>
              <a:t>f</a:t>
            </a:r>
            <a:r>
              <a:rPr lang="en-US" altLang="en-US" dirty="0" smtClean="0">
                <a:latin typeface="Times New Roman" charset="0"/>
              </a:rPr>
              <a:t>(</a:t>
            </a:r>
            <a:r>
              <a:rPr lang="en-US" altLang="en-US" dirty="0" err="1" smtClean="0">
                <a:latin typeface="Times New Roman" charset="0"/>
              </a:rPr>
              <a:t>x</a:t>
            </a:r>
            <a:r>
              <a:rPr lang="en-US" altLang="en-US" baseline="-25000" dirty="0" err="1" smtClean="0">
                <a:latin typeface="Times New Roman" charset="0"/>
              </a:rPr>
              <a:t>L</a:t>
            </a:r>
            <a:r>
              <a:rPr lang="en-US" altLang="en-US" dirty="0" smtClean="0">
                <a:latin typeface="Times New Roman" charset="0"/>
              </a:rPr>
              <a:t>) </a:t>
            </a:r>
            <a:r>
              <a:rPr lang="en-US" altLang="en-US" i="1" dirty="0" smtClean="0">
                <a:latin typeface="Times New Roman" charset="0"/>
              </a:rPr>
              <a:t>f</a:t>
            </a:r>
            <a:r>
              <a:rPr lang="en-US" altLang="en-US" dirty="0" smtClean="0">
                <a:latin typeface="Times New Roman" charset="0"/>
              </a:rPr>
              <a:t>(</a:t>
            </a:r>
            <a:r>
              <a:rPr lang="en-US" altLang="en-US" dirty="0" err="1" smtClean="0">
                <a:latin typeface="Times New Roman" charset="0"/>
              </a:rPr>
              <a:t>x</a:t>
            </a:r>
            <a:r>
              <a:rPr lang="en-US" altLang="en-US" baseline="-25000" dirty="0" err="1" smtClean="0">
                <a:latin typeface="Times New Roman" charset="0"/>
              </a:rPr>
              <a:t>U</a:t>
            </a:r>
            <a:r>
              <a:rPr lang="en-US" altLang="en-US" dirty="0" smtClean="0">
                <a:latin typeface="Times New Roman" charset="0"/>
              </a:rPr>
              <a:t>) &lt; 0</a:t>
            </a:r>
          </a:p>
        </p:txBody>
      </p:sp>
    </p:spTree>
    <p:extLst>
      <p:ext uri="{BB962C8B-B14F-4D97-AF65-F5344CB8AC3E}">
        <p14:creationId xmlns:p14="http://schemas.microsoft.com/office/powerpoint/2010/main" val="1282350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253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57188" y="85725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eaLnBrk="1" hangingPunct="1">
              <a:defRPr/>
            </a:pPr>
            <a:r>
              <a:rPr lang="en-US" sz="5000" dirty="0">
                <a:latin typeface="Times New Roman" pitchFamily="18" charset="0"/>
                <a:ea typeface="+mj-ea"/>
                <a:cs typeface="+mj-cs"/>
              </a:rPr>
              <a:t>How many iterations will it take?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5" y="2068513"/>
            <a:ext cx="8229600" cy="4384675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Length of the first Interval	  </a:t>
            </a:r>
            <a:r>
              <a:rPr lang="el-GR" altLang="en-US">
                <a:latin typeface="Times New Roman" charset="0"/>
                <a:cs typeface="Browallia New" charset="0"/>
              </a:rPr>
              <a:t>Δ</a:t>
            </a:r>
            <a:r>
              <a:rPr lang="en-US" altLang="en-US">
                <a:latin typeface="Times New Roman" charset="0"/>
                <a:cs typeface="Browallia New" charset="0"/>
              </a:rPr>
              <a:t>x</a:t>
            </a:r>
            <a:r>
              <a:rPr lang="en-US" altLang="en-US" baseline="30000">
                <a:latin typeface="Times New Roman" charset="0"/>
                <a:cs typeface="Browallia New" charset="0"/>
              </a:rPr>
              <a:t>0 </a:t>
            </a:r>
            <a:r>
              <a:rPr lang="en-US" altLang="en-US">
                <a:latin typeface="Times New Roman" charset="0"/>
                <a:cs typeface="Browallia New" charset="0"/>
              </a:rPr>
              <a:t>= b-a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After 1 iteration			</a:t>
            </a:r>
            <a:r>
              <a:rPr lang="el-GR" altLang="en-US">
                <a:latin typeface="Times New Roman" charset="0"/>
                <a:cs typeface="Browallia New" charset="0"/>
              </a:rPr>
              <a:t>ε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a</a:t>
            </a:r>
            <a:r>
              <a:rPr lang="en-US" altLang="en-US">
                <a:latin typeface="Times New Roman" charset="0"/>
                <a:cs typeface="Browallia New" charset="0"/>
              </a:rPr>
              <a:t>(1) = </a:t>
            </a:r>
            <a:r>
              <a:rPr lang="el-GR" altLang="en-US">
                <a:latin typeface="Times New Roman" charset="0"/>
                <a:cs typeface="Browallia New" charset="0"/>
              </a:rPr>
              <a:t>Δ</a:t>
            </a:r>
            <a:r>
              <a:rPr lang="en-US" altLang="en-US">
                <a:latin typeface="Times New Roman" charset="0"/>
                <a:cs typeface="Browallia New" charset="0"/>
              </a:rPr>
              <a:t>x</a:t>
            </a:r>
            <a:r>
              <a:rPr lang="en-US" altLang="en-US" baseline="30000">
                <a:latin typeface="Times New Roman" charset="0"/>
                <a:cs typeface="Browallia New" charset="0"/>
              </a:rPr>
              <a:t>0</a:t>
            </a:r>
            <a:r>
              <a:rPr lang="en-US" altLang="en-US">
                <a:latin typeface="Times New Roman" charset="0"/>
                <a:cs typeface="Browallia New" charset="0"/>
              </a:rPr>
              <a:t>/2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After 2 iterations			</a:t>
            </a:r>
            <a:r>
              <a:rPr lang="el-GR" altLang="en-US">
                <a:latin typeface="Times New Roman" charset="0"/>
                <a:cs typeface="Browallia New" charset="0"/>
              </a:rPr>
              <a:t>ε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a</a:t>
            </a:r>
            <a:r>
              <a:rPr lang="en-US" altLang="en-US">
                <a:latin typeface="Times New Roman" charset="0"/>
                <a:cs typeface="Browallia New" charset="0"/>
              </a:rPr>
              <a:t>(2) = </a:t>
            </a:r>
            <a:r>
              <a:rPr lang="el-GR" altLang="en-US">
                <a:latin typeface="Times New Roman" charset="0"/>
                <a:cs typeface="Browallia New" charset="0"/>
              </a:rPr>
              <a:t>Δ</a:t>
            </a:r>
            <a:r>
              <a:rPr lang="en-US" altLang="en-US">
                <a:latin typeface="Times New Roman" charset="0"/>
                <a:cs typeface="Browallia New" charset="0"/>
              </a:rPr>
              <a:t>x</a:t>
            </a:r>
            <a:r>
              <a:rPr lang="en-US" altLang="en-US" baseline="30000">
                <a:latin typeface="Times New Roman" charset="0"/>
                <a:cs typeface="Browallia New" charset="0"/>
              </a:rPr>
              <a:t>0</a:t>
            </a:r>
            <a:r>
              <a:rPr lang="en-US" altLang="en-US">
                <a:latin typeface="Times New Roman" charset="0"/>
                <a:cs typeface="Browallia New" charset="0"/>
              </a:rPr>
              <a:t>/4</a:t>
            </a:r>
          </a:p>
          <a:p>
            <a:pPr eaLnBrk="1" hangingPunct="1"/>
            <a:endParaRPr lang="en-US" altLang="en-US">
              <a:latin typeface="Times New Roman" charset="0"/>
              <a:cs typeface="Browallia New" charset="0"/>
            </a:endParaRP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After k iterations			 </a:t>
            </a:r>
            <a:r>
              <a:rPr lang="el-GR" altLang="en-US">
                <a:latin typeface="Times New Roman" charset="0"/>
                <a:cs typeface="Browallia New" charset="0"/>
              </a:rPr>
              <a:t>ε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a</a:t>
            </a:r>
            <a:r>
              <a:rPr lang="en-US" altLang="en-US">
                <a:latin typeface="Times New Roman" charset="0"/>
                <a:cs typeface="Browallia New" charset="0"/>
              </a:rPr>
              <a:t>(n) = </a:t>
            </a:r>
            <a:r>
              <a:rPr lang="el-GR" altLang="en-US">
                <a:latin typeface="Times New Roman" charset="0"/>
                <a:cs typeface="Browallia New" charset="0"/>
              </a:rPr>
              <a:t>Δ</a:t>
            </a:r>
            <a:r>
              <a:rPr lang="en-US" altLang="en-US">
                <a:latin typeface="Times New Roman" charset="0"/>
                <a:cs typeface="Browallia New" charset="0"/>
              </a:rPr>
              <a:t>x</a:t>
            </a:r>
            <a:r>
              <a:rPr lang="en-US" altLang="en-US" baseline="30000">
                <a:latin typeface="Times New Roman" charset="0"/>
                <a:cs typeface="Browallia New" charset="0"/>
              </a:rPr>
              <a:t>0</a:t>
            </a:r>
            <a:r>
              <a:rPr lang="en-US" altLang="en-US">
                <a:latin typeface="Times New Roman" charset="0"/>
                <a:cs typeface="Browallia New" charset="0"/>
              </a:rPr>
              <a:t>/2</a:t>
            </a:r>
            <a:r>
              <a:rPr lang="en-US" altLang="en-US" baseline="30000">
                <a:latin typeface="Times New Roman" charset="0"/>
                <a:cs typeface="Browallia New" charset="0"/>
              </a:rPr>
              <a:t>n</a:t>
            </a:r>
            <a:r>
              <a:rPr lang="en-US" altLang="en-US">
                <a:latin typeface="Times New Roman" charset="0"/>
                <a:cs typeface="Browallia New" charset="0"/>
              </a:rPr>
              <a:t> </a:t>
            </a:r>
          </a:p>
          <a:p>
            <a:pPr eaLnBrk="1" hangingPunct="1"/>
            <a:endParaRPr lang="en-US" altLang="en-US">
              <a:latin typeface="Times New Roman" charset="0"/>
              <a:cs typeface="Browallia New" charset="0"/>
            </a:endParaRPr>
          </a:p>
        </p:txBody>
      </p:sp>
      <p:graphicFrame>
        <p:nvGraphicFramePr>
          <p:cNvPr id="22533" name="Object 4"/>
          <p:cNvGraphicFramePr>
            <a:graphicFrameLocks noChangeAspect="1"/>
          </p:cNvGraphicFramePr>
          <p:nvPr/>
        </p:nvGraphicFramePr>
        <p:xfrm>
          <a:off x="2557463" y="4910138"/>
          <a:ext cx="327501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3" imgW="1358310" imgH="393529" progId="Equation.DSMT4">
                  <p:embed/>
                </p:oleObj>
              </mc:Choice>
              <mc:Fallback>
                <p:oleObj name="Equation" r:id="rId3" imgW="135831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4910138"/>
                        <a:ext cx="3275012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2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Bracketing:Bisection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3554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6363"/>
            <a:ext cx="8686800" cy="5113337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>
                <a:latin typeface="Times New Roman" charset="0"/>
                <a:cs typeface="Browallia New" charset="0"/>
              </a:rPr>
              <a:t>For the arbitrary equation of one variable, f(x)=0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>
                <a:latin typeface="Times New Roman" charset="0"/>
                <a:cs typeface="Browallia New" charset="0"/>
              </a:rPr>
              <a:t>Pick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 and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 such that they bound the root of interest, check if 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).f(x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 &lt;0.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>
                <a:latin typeface="Times New Roman" charset="0"/>
                <a:cs typeface="Browallia New" charset="0"/>
              </a:rPr>
              <a:t>Estimate the root by evaluating f[(x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)/2].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>
                <a:latin typeface="Times New Roman" charset="0"/>
                <a:cs typeface="Browallia New" charset="0"/>
              </a:rPr>
              <a:t>Find the pair </a:t>
            </a:r>
          </a:p>
          <a:p>
            <a:pPr marL="990600" lvl="1" indent="-533400" eaLnBrk="1" hangingPunct="1">
              <a:buFontTx/>
              <a:buChar char="•"/>
            </a:pPr>
            <a:r>
              <a:rPr lang="en-US" altLang="en-US">
                <a:latin typeface="Times New Roman" charset="0"/>
                <a:cs typeface="Browallia New" charset="0"/>
              </a:rPr>
              <a:t>If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). f[(x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)/2]&lt;0, root lies in the lower interval, then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=(x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 and go to step 2.</a:t>
            </a:r>
          </a:p>
        </p:txBody>
      </p:sp>
    </p:spTree>
    <p:extLst>
      <p:ext uri="{BB962C8B-B14F-4D97-AF65-F5344CB8AC3E}">
        <p14:creationId xmlns:p14="http://schemas.microsoft.com/office/powerpoint/2010/main" val="132501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457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7188" y="1335088"/>
            <a:ext cx="4859337" cy="5308600"/>
          </a:xfrm>
        </p:spPr>
        <p:txBody>
          <a:bodyPr/>
          <a:lstStyle/>
          <a:p>
            <a:pPr marL="990600" lvl="1" indent="-533400" eaLnBrk="1" hangingPunct="1">
              <a:buFontTx/>
              <a:buChar char="•"/>
            </a:pPr>
            <a:r>
              <a:rPr lang="en-US" altLang="en-US">
                <a:latin typeface="Times New Roman" charset="0"/>
                <a:cs typeface="Browallia New" charset="0"/>
              </a:rPr>
              <a:t>If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). f[(x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)/2]&gt;0, root lies in the upper interval, then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= [(x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)/2, go to step 2.</a:t>
            </a:r>
          </a:p>
          <a:p>
            <a:pPr marL="990600" lvl="1" indent="-533400" eaLnBrk="1" hangingPunct="1">
              <a:buFontTx/>
              <a:buChar char="•"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marL="990600" lvl="1" indent="-533400" eaLnBrk="1" hangingPunct="1">
              <a:buFontTx/>
              <a:buChar char="•"/>
            </a:pPr>
            <a:r>
              <a:rPr lang="en-US" altLang="en-US">
                <a:latin typeface="Times New Roman" charset="0"/>
                <a:cs typeface="Browallia New" charset="0"/>
              </a:rPr>
              <a:t>If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). f[(x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)/2]=0, then root is 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+x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)/2 and terminate.</a:t>
            </a:r>
          </a:p>
          <a:p>
            <a:pPr marL="990600" lvl="1" indent="-533400" eaLnBrk="1" hangingPunct="1">
              <a:buFontTx/>
              <a:buChar char="•"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marL="990600" lvl="1" indent="-533400" eaLnBrk="1" hangingPunct="1">
              <a:buFontTx/>
              <a:buAutoNum type="arabicPeriod" startAt="4"/>
            </a:pPr>
            <a:r>
              <a:rPr lang="en-US" altLang="en-US">
                <a:latin typeface="Times New Roman" charset="0"/>
                <a:cs typeface="Browallia New" charset="0"/>
              </a:rPr>
              <a:t>Compare </a:t>
            </a:r>
            <a:r>
              <a:rPr lang="en-US" altLang="en-US">
                <a:latin typeface="Symbol" charset="2"/>
                <a:cs typeface="Browallia New" charset="0"/>
              </a:rPr>
              <a:t>e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s</a:t>
            </a:r>
            <a:r>
              <a:rPr lang="en-US" altLang="en-US">
                <a:latin typeface="Times New Roman" charset="0"/>
                <a:cs typeface="Browallia New" charset="0"/>
              </a:rPr>
              <a:t> with </a:t>
            </a:r>
            <a:r>
              <a:rPr lang="en-US" altLang="en-US">
                <a:latin typeface="Symbol" charset="2"/>
                <a:cs typeface="Browallia New" charset="0"/>
              </a:rPr>
              <a:t>e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a</a:t>
            </a:r>
            <a:endParaRPr lang="en-US" altLang="en-US">
              <a:latin typeface="Times New Roman" charset="0"/>
              <a:cs typeface="Browallia New" charset="0"/>
            </a:endParaRPr>
          </a:p>
          <a:p>
            <a:pPr marL="990600" lvl="1" indent="-533400" eaLnBrk="1" hangingPunct="1">
              <a:buFontTx/>
              <a:buAutoNum type="arabicPeriod" startAt="4"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marL="990600" lvl="1" indent="-533400" eaLnBrk="1" hangingPunct="1">
              <a:buFontTx/>
              <a:buAutoNum type="arabicPeriod" startAt="4"/>
            </a:pPr>
            <a:r>
              <a:rPr lang="en-US" altLang="en-US">
                <a:latin typeface="Times New Roman" charset="0"/>
                <a:cs typeface="Browallia New" charset="0"/>
              </a:rPr>
              <a:t>If </a:t>
            </a:r>
            <a:r>
              <a:rPr lang="en-US" altLang="en-US">
                <a:latin typeface="Symbol" charset="2"/>
                <a:cs typeface="Browallia New" charset="0"/>
              </a:rPr>
              <a:t>e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a</a:t>
            </a:r>
            <a:r>
              <a:rPr lang="en-US" altLang="en-US">
                <a:latin typeface="Times New Roman" charset="0"/>
                <a:cs typeface="Browallia New" charset="0"/>
              </a:rPr>
              <a:t>&lt;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 </a:t>
            </a:r>
            <a:r>
              <a:rPr lang="en-US" altLang="en-US">
                <a:latin typeface="Symbol" charset="2"/>
                <a:cs typeface="Browallia New" charset="0"/>
              </a:rPr>
              <a:t>e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s, </a:t>
            </a:r>
            <a:r>
              <a:rPr lang="en-US" altLang="en-US">
                <a:latin typeface="Times New Roman" charset="0"/>
                <a:cs typeface="Browallia New" charset="0"/>
              </a:rPr>
              <a:t> stop. Otherwise repeat the process.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6927850" y="3400425"/>
          <a:ext cx="8794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3" imgW="520474" imgH="355446" progId="Equation.DSMT4">
                  <p:embed/>
                </p:oleObj>
              </mc:Choice>
              <mc:Fallback>
                <p:oleObj name="Equation" r:id="rId3" imgW="520474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3400425"/>
                        <a:ext cx="87947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Line 10"/>
          <p:cNvSpPr>
            <a:spLocks noChangeShapeType="1"/>
          </p:cNvSpPr>
          <p:nvPr/>
        </p:nvSpPr>
        <p:spPr bwMode="auto">
          <a:xfrm flipV="1">
            <a:off x="3929063" y="3681413"/>
            <a:ext cx="1651000" cy="1033462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AutoShape 11"/>
          <p:cNvSpPr>
            <a:spLocks/>
          </p:cNvSpPr>
          <p:nvPr/>
        </p:nvSpPr>
        <p:spPr bwMode="auto">
          <a:xfrm>
            <a:off x="5651500" y="1773238"/>
            <a:ext cx="533400" cy="3810000"/>
          </a:xfrm>
          <a:prstGeom prst="leftBrace">
            <a:avLst>
              <a:gd name="adj1" fmla="val 59524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Arial" charset="0"/>
              <a:cs typeface="Angsana New" charset="0"/>
            </a:endParaRPr>
          </a:p>
        </p:txBody>
      </p:sp>
      <p:sp>
        <p:nvSpPr>
          <p:cNvPr id="24583" name="AutoShape 12"/>
          <p:cNvSpPr>
            <a:spLocks/>
          </p:cNvSpPr>
          <p:nvPr/>
        </p:nvSpPr>
        <p:spPr bwMode="auto">
          <a:xfrm>
            <a:off x="8208963" y="1736725"/>
            <a:ext cx="684212" cy="3851275"/>
          </a:xfrm>
          <a:prstGeom prst="rightBrace">
            <a:avLst>
              <a:gd name="adj1" fmla="val 46906"/>
              <a:gd name="adj2" fmla="val 50000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Arial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560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03" name="Picture 4" descr="Fig05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125" y="1500188"/>
            <a:ext cx="7426325" cy="4687887"/>
          </a:xfrm>
          <a:noFill/>
        </p:spPr>
      </p:pic>
    </p:spTree>
    <p:extLst>
      <p:ext uri="{BB962C8B-B14F-4D97-AF65-F5344CB8AC3E}">
        <p14:creationId xmlns:p14="http://schemas.microsoft.com/office/powerpoint/2010/main" val="271345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6626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27" name="Picture 3" descr="e:\Chap05\Fig05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428750"/>
            <a:ext cx="3611562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84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765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7143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eaLnBrk="1" hangingPunct="1">
              <a:defRPr/>
            </a:pPr>
            <a:r>
              <a:rPr lang="en-US" sz="3600" dirty="0">
                <a:latin typeface="Times New Roman" pitchFamily="18" charset="0"/>
                <a:ea typeface="+mj-ea"/>
                <a:cs typeface="+mj-cs"/>
              </a:rPr>
              <a:t>Evaluation of Method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39938"/>
            <a:ext cx="4038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u="sng">
                <a:latin typeface="Times New Roman" charset="0"/>
                <a:cs typeface="Browallia New" charset="0"/>
              </a:rPr>
              <a:t>Pros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Easy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Always find root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Number of iterations required to attain an absolute error can be computed a priori. 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  <a:latin typeface="Times New Roman" charset="0"/>
                <a:cs typeface="Browallia New" charset="0"/>
              </a:rPr>
              <a:t> </a:t>
            </a:r>
          </a:p>
          <a:p>
            <a:pPr eaLnBrk="1" hangingPunct="1">
              <a:buFontTx/>
              <a:buNone/>
            </a:pPr>
            <a:endParaRPr lang="en-US" altLang="en-US">
              <a:latin typeface="Times New Roman" charset="0"/>
              <a:cs typeface="Browallia New" charset="0"/>
            </a:endParaRPr>
          </a:p>
          <a:p>
            <a:pPr eaLnBrk="1" hangingPunct="1"/>
            <a:endParaRPr lang="en-US" altLang="en-US">
              <a:latin typeface="Times New Roman" charset="0"/>
              <a:cs typeface="Browallia New" charset="0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39938"/>
            <a:ext cx="4038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u="sng">
                <a:latin typeface="Times New Roman" charset="0"/>
                <a:cs typeface="Browallia New" charset="0"/>
              </a:rPr>
              <a:t>Cons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Slow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Know a and b that bound root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Multiple roots</a:t>
            </a:r>
          </a:p>
          <a:p>
            <a:pPr eaLnBrk="1" hangingPunct="1"/>
            <a:r>
              <a:rPr lang="en-US" altLang="en-US">
                <a:latin typeface="Times New Roman" charset="0"/>
                <a:cs typeface="Browallia New" charset="0"/>
              </a:rPr>
              <a:t>No account is taken of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 and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u</a:t>
            </a:r>
            <a:r>
              <a:rPr lang="en-US" altLang="en-US">
                <a:latin typeface="Times New Roman" charset="0"/>
                <a:cs typeface="Browallia New" charset="0"/>
              </a:rPr>
              <a:t>), if f(x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) is closer to zero, it is likely that root is closer to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l</a:t>
            </a:r>
            <a:r>
              <a:rPr lang="en-US" altLang="en-US">
                <a:latin typeface="Times New Roman" charset="0"/>
                <a:cs typeface="Browallia New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864937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8674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28625" y="142716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buClr>
                <a:srgbClr val="0BD0D9"/>
              </a:buClr>
            </a:pPr>
            <a:r>
              <a:rPr lang="en-US" altLang="en-US">
                <a:cs typeface="Angsana New" charset="0"/>
              </a:rPr>
              <a:t>If the absolute magnitude of the error </a:t>
            </a:r>
            <a:r>
              <a:rPr lang="el-GR" altLang="en-US">
                <a:cs typeface="Angsana New" charset="0"/>
              </a:rPr>
              <a:t>ε</a:t>
            </a:r>
            <a:r>
              <a:rPr lang="en-US" altLang="en-US" baseline="-25000">
                <a:cs typeface="Angsana New" charset="0"/>
              </a:rPr>
              <a:t>s</a:t>
            </a:r>
            <a:r>
              <a:rPr lang="en-US" altLang="en-US">
                <a:cs typeface="Angsana New" charset="0"/>
              </a:rPr>
              <a:t> = 1e-4</a:t>
            </a:r>
          </a:p>
          <a:p>
            <a:pPr eaLnBrk="1" hangingPunct="1">
              <a:buClr>
                <a:srgbClr val="0BD0D9"/>
              </a:buClr>
            </a:pPr>
            <a:endParaRPr lang="en-US" altLang="en-US">
              <a:cs typeface="Angsana New" charset="0"/>
            </a:endParaRPr>
          </a:p>
          <a:p>
            <a:pPr eaLnBrk="1" hangingPunct="1">
              <a:buClr>
                <a:srgbClr val="0BD0D9"/>
              </a:buClr>
            </a:pPr>
            <a:endParaRPr lang="en-US" altLang="en-US">
              <a:cs typeface="Angsana New" charset="0"/>
            </a:endParaRPr>
          </a:p>
          <a:p>
            <a:pPr eaLnBrk="1" hangingPunct="1">
              <a:buClr>
                <a:srgbClr val="0BD0D9"/>
              </a:buClr>
              <a:buFontTx/>
              <a:buNone/>
            </a:pPr>
            <a:r>
              <a:rPr lang="en-US" altLang="en-US">
                <a:cs typeface="Angsana New" charset="0"/>
              </a:rPr>
              <a:t>	</a:t>
            </a:r>
          </a:p>
          <a:p>
            <a:pPr eaLnBrk="1" hangingPunct="1">
              <a:buClr>
                <a:srgbClr val="0BD0D9"/>
              </a:buClr>
              <a:buFontTx/>
              <a:buNone/>
            </a:pPr>
            <a:r>
              <a:rPr lang="en-US" altLang="en-US">
                <a:cs typeface="Angsana New" charset="0"/>
              </a:rPr>
              <a:t>    and L</a:t>
            </a:r>
            <a:r>
              <a:rPr lang="en-US" altLang="en-US" baseline="-25000">
                <a:cs typeface="Angsana New" charset="0"/>
              </a:rPr>
              <a:t>o</a:t>
            </a:r>
            <a:r>
              <a:rPr lang="en-US" altLang="en-US">
                <a:cs typeface="Angsana New" charset="0"/>
              </a:rPr>
              <a:t>=2, how many iterations will you have to do to get the required accuracy in the solution? </a:t>
            </a:r>
          </a:p>
          <a:p>
            <a:pPr eaLnBrk="1" hangingPunct="1">
              <a:buClr>
                <a:srgbClr val="0BD0D9"/>
              </a:buClr>
              <a:buFontTx/>
              <a:buNone/>
            </a:pPr>
            <a:endParaRPr lang="en-US" altLang="en-US">
              <a:cs typeface="Angsana New" charset="0"/>
            </a:endParaRP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3635375" y="2205038"/>
          <a:ext cx="11509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3" imgW="520474" imgH="355446" progId="Equation.DSMT4">
                  <p:embed/>
                </p:oleObj>
              </mc:Choice>
              <mc:Fallback>
                <p:oleObj name="Equation" r:id="rId3" imgW="520474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115093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9"/>
          <p:cNvGraphicFramePr>
            <a:graphicFrameLocks noChangeAspect="1"/>
          </p:cNvGraphicFramePr>
          <p:nvPr/>
        </p:nvGraphicFramePr>
        <p:xfrm>
          <a:off x="2339975" y="4292600"/>
          <a:ext cx="3275013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5" imgW="1358310" imgH="393529" progId="Equation.DSMT4">
                  <p:embed/>
                </p:oleObj>
              </mc:Choice>
              <mc:Fallback>
                <p:oleObj name="Equation" r:id="rId5" imgW="135831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292600"/>
                        <a:ext cx="3275013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/>
        </p:nvGraphicFramePr>
        <p:xfrm>
          <a:off x="2051050" y="5157788"/>
          <a:ext cx="41306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Equation" r:id="rId7" imgW="1713756" imgH="355446" progId="Equation.DSMT4">
                  <p:embed/>
                </p:oleObj>
              </mc:Choice>
              <mc:Fallback>
                <p:oleObj name="Equation" r:id="rId7" imgW="171375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157788"/>
                        <a:ext cx="4130675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386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Open methods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969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57188" y="1600200"/>
            <a:ext cx="3098800" cy="4565650"/>
          </a:xfrm>
        </p:spPr>
        <p:txBody>
          <a:bodyPr/>
          <a:lstStyle/>
          <a:p>
            <a:r>
              <a:rPr lang="en-US" altLang="en-US" sz="2800">
                <a:latin typeface="Times New Roman" charset="0"/>
                <a:cs typeface="Browallia New" charset="0"/>
              </a:rPr>
              <a:t>Open methods are based on formulas that require only a single starting value of x or two starting values that do not necessarily bracket the root.</a:t>
            </a:r>
          </a:p>
        </p:txBody>
      </p:sp>
      <p:pic>
        <p:nvPicPr>
          <p:cNvPr id="29700" name="Picture 6" descr="Fig06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49388"/>
            <a:ext cx="5292725" cy="47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76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Fixed-point…(cont’d)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072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23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935038" y="2708275"/>
          <a:ext cx="6805612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3" imgW="2235200" imgH="431800" progId="Equation.3">
                  <p:embed/>
                </p:oleObj>
              </mc:Choice>
              <mc:Fallback>
                <p:oleObj name="Equation" r:id="rId3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708275"/>
                        <a:ext cx="6805612" cy="13144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10"/>
          <p:cNvSpPr txBox="1">
            <a:spLocks noChangeArrowheads="1"/>
          </p:cNvSpPr>
          <p:nvPr/>
        </p:nvSpPr>
        <p:spPr bwMode="auto">
          <a:xfrm>
            <a:off x="611188" y="4076700"/>
            <a:ext cx="7705725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3200">
                <a:latin typeface="Arial" charset="0"/>
                <a:cs typeface="Angsana New" charset="0"/>
              </a:rPr>
              <a:t>Bracketing methods are “convergent”.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3200">
                <a:latin typeface="Arial" charset="0"/>
                <a:cs typeface="Angsana New" charset="0"/>
              </a:rPr>
              <a:t>Fixed-point methods may sometime “diverge”, depending on the stating point (initial guess) and how the function behaves.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endParaRPr lang="en-US" altLang="en-US" sz="3200">
              <a:latin typeface="Arial" charset="0"/>
              <a:cs typeface="Angsana New" charset="0"/>
            </a:endParaRPr>
          </a:p>
        </p:txBody>
      </p:sp>
      <p:sp>
        <p:nvSpPr>
          <p:cNvPr id="30725" name="Text Box 11"/>
          <p:cNvSpPr txBox="1">
            <a:spLocks noChangeArrowheads="1"/>
          </p:cNvSpPr>
          <p:nvPr/>
        </p:nvSpPr>
        <p:spPr bwMode="auto">
          <a:xfrm>
            <a:off x="576263" y="1520825"/>
            <a:ext cx="76327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3200">
                <a:latin typeface="Arial" charset="0"/>
                <a:cs typeface="Angsana New" charset="0"/>
              </a:rPr>
              <a:t>Rearrange the function so that x is on the left side of the equation:</a:t>
            </a:r>
          </a:p>
        </p:txBody>
      </p:sp>
    </p:spTree>
    <p:extLst>
      <p:ext uri="{BB962C8B-B14F-4D97-AF65-F5344CB8AC3E}">
        <p14:creationId xmlns:p14="http://schemas.microsoft.com/office/powerpoint/2010/main" val="1773211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FE-545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Lecture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mtClean="0">
                <a:ea typeface="MS PGothic" charset="-128"/>
              </a:rPr>
              <a:t>Implied </a:t>
            </a:r>
            <a:r>
              <a:rPr lang="en-US" altLang="en-US" smtClean="0">
                <a:ea typeface="MS PGothic" charset="-128"/>
              </a:rPr>
              <a:t>Volatility and Vega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Ricardo A. </a:t>
            </a:r>
            <a:r>
              <a:rPr lang="en-US" dirty="0" err="1"/>
              <a:t>Collado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School of Business</a:t>
            </a:r>
          </a:p>
        </p:txBody>
      </p:sp>
    </p:spTree>
    <p:extLst>
      <p:ext uri="{BB962C8B-B14F-4D97-AF65-F5344CB8AC3E}">
        <p14:creationId xmlns:p14="http://schemas.microsoft.com/office/powerpoint/2010/main" val="1920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Fixed-point…(cont’d)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1746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 2" charset="2"/>
              <a:buNone/>
            </a:pPr>
            <a:r>
              <a:rPr lang="en-US" altLang="en-US" sz="3200">
                <a:cs typeface="Browallia New" charset="0"/>
              </a:rPr>
              <a:t>Convergence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74850"/>
            <a:ext cx="4038600" cy="4525963"/>
          </a:xfrm>
        </p:spPr>
        <p:txBody>
          <a:bodyPr/>
          <a:lstStyle/>
          <a:p>
            <a:pPr>
              <a:buFontTx/>
              <a:buNone/>
            </a:pPr>
            <a:endParaRPr lang="en-US" altLang="en-US" sz="2400">
              <a:solidFill>
                <a:srgbClr val="0000FF"/>
              </a:solidFill>
              <a:latin typeface="Times New Roman" charset="0"/>
              <a:cs typeface="Browallia New" charset="0"/>
            </a:endParaRPr>
          </a:p>
          <a:p>
            <a:r>
              <a:rPr lang="en-US" altLang="en-US" sz="2800">
                <a:latin typeface="Times New Roman" charset="0"/>
                <a:cs typeface="Browallia New" charset="0"/>
              </a:rPr>
              <a:t>x=g(x) can be expressed as a pair of equations:</a:t>
            </a:r>
          </a:p>
          <a:p>
            <a:pPr>
              <a:buFontTx/>
              <a:buNone/>
            </a:pPr>
            <a:r>
              <a:rPr lang="en-US" altLang="en-US" sz="2800">
                <a:latin typeface="Times New Roman" charset="0"/>
                <a:cs typeface="Browallia New" charset="0"/>
              </a:rPr>
              <a:t>	y</a:t>
            </a:r>
            <a:r>
              <a:rPr lang="en-US" altLang="en-US" sz="2800" baseline="-25000">
                <a:latin typeface="Times New Roman" charset="0"/>
                <a:cs typeface="Browallia New" charset="0"/>
              </a:rPr>
              <a:t>1</a:t>
            </a:r>
            <a:r>
              <a:rPr lang="en-US" altLang="en-US" sz="2800">
                <a:latin typeface="Times New Roman" charset="0"/>
                <a:cs typeface="Browallia New" charset="0"/>
              </a:rPr>
              <a:t>=x</a:t>
            </a:r>
          </a:p>
          <a:p>
            <a:pPr>
              <a:buFontTx/>
              <a:buNone/>
            </a:pPr>
            <a:r>
              <a:rPr lang="en-US" altLang="en-US" sz="2800">
                <a:latin typeface="Times New Roman" charset="0"/>
                <a:cs typeface="Browallia New" charset="0"/>
              </a:rPr>
              <a:t>	y</a:t>
            </a:r>
            <a:r>
              <a:rPr lang="en-US" altLang="en-US" sz="2800" baseline="-25000">
                <a:latin typeface="Times New Roman" charset="0"/>
                <a:cs typeface="Browallia New" charset="0"/>
              </a:rPr>
              <a:t>2</a:t>
            </a:r>
            <a:r>
              <a:rPr lang="en-US" altLang="en-US" sz="2800">
                <a:latin typeface="Times New Roman" charset="0"/>
                <a:cs typeface="Browallia New" charset="0"/>
              </a:rPr>
              <a:t>=g(x) (component equations)</a:t>
            </a:r>
          </a:p>
          <a:p>
            <a:r>
              <a:rPr lang="en-US" altLang="en-US" sz="2800">
                <a:latin typeface="Times New Roman" charset="0"/>
                <a:cs typeface="Browallia New" charset="0"/>
              </a:rPr>
              <a:t>Plot them separately.</a:t>
            </a:r>
          </a:p>
          <a:p>
            <a:pPr>
              <a:buFontTx/>
              <a:buNone/>
            </a:pPr>
            <a:endParaRPr lang="en-US" altLang="en-US" sz="2400">
              <a:solidFill>
                <a:srgbClr val="0000FF"/>
              </a:solidFill>
              <a:latin typeface="Times New Roman" charset="0"/>
              <a:cs typeface="Browallia New" charset="0"/>
            </a:endParaRPr>
          </a:p>
        </p:txBody>
      </p:sp>
      <p:pic>
        <p:nvPicPr>
          <p:cNvPr id="31749" name="Picture 4" descr="Fig0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1460500"/>
            <a:ext cx="331152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32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Fixed-point…(cont’d)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277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83563" cy="4525963"/>
          </a:xfrm>
        </p:spPr>
        <p:txBody>
          <a:bodyPr/>
          <a:lstStyle/>
          <a:p>
            <a:r>
              <a:rPr lang="en-US" altLang="en-US" sz="2800">
                <a:latin typeface="Times New Roman" charset="0"/>
                <a:cs typeface="Browallia New" charset="0"/>
              </a:rPr>
              <a:t>Fixed-point iteration converges if </a:t>
            </a:r>
          </a:p>
        </p:txBody>
      </p:sp>
      <p:graphicFrame>
        <p:nvGraphicFramePr>
          <p:cNvPr id="32772" name="Object 2"/>
          <p:cNvGraphicFramePr>
            <a:graphicFrameLocks noChangeAspect="1"/>
          </p:cNvGraphicFramePr>
          <p:nvPr/>
        </p:nvGraphicFramePr>
        <p:xfrm>
          <a:off x="971550" y="2312988"/>
          <a:ext cx="64452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3" imgW="2349500" imgH="254000" progId="Equation.3">
                  <p:embed/>
                </p:oleObj>
              </mc:Choice>
              <mc:Fallback>
                <p:oleObj name="Equation" r:id="rId3" imgW="2349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12988"/>
                        <a:ext cx="64452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468313" y="3500438"/>
            <a:ext cx="79914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 sz="3200">
                <a:latin typeface="Arial" charset="0"/>
                <a:cs typeface="Angsana New" charset="0"/>
              </a:rPr>
              <a:t>When the method converges, the error is roughly proportional to or less than the error of the previous step, therefore it is called “linearly convergent.”</a:t>
            </a:r>
          </a:p>
        </p:txBody>
      </p:sp>
    </p:spTree>
    <p:extLst>
      <p:ext uri="{BB962C8B-B14F-4D97-AF65-F5344CB8AC3E}">
        <p14:creationId xmlns:p14="http://schemas.microsoft.com/office/powerpoint/2010/main" val="620639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Fixed-point…(cont’d)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3794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83563" cy="4525963"/>
          </a:xfrm>
        </p:spPr>
        <p:txBody>
          <a:bodyPr/>
          <a:lstStyle/>
          <a:p>
            <a:pPr>
              <a:buFont typeface="Wingdings 2" charset="2"/>
              <a:buNone/>
            </a:pPr>
            <a:r>
              <a:rPr lang="en-US" altLang="en-US" sz="2800">
                <a:latin typeface="Times New Roman" charset="0"/>
                <a:cs typeface="Browallia New" charset="0"/>
              </a:rPr>
              <a:t>Example</a:t>
            </a:r>
          </a:p>
        </p:txBody>
      </p:sp>
      <p:graphicFrame>
        <p:nvGraphicFramePr>
          <p:cNvPr id="33796" name="Object 3"/>
          <p:cNvGraphicFramePr>
            <a:graphicFrameLocks noChangeAspect="1"/>
          </p:cNvGraphicFramePr>
          <p:nvPr/>
        </p:nvGraphicFramePr>
        <p:xfrm>
          <a:off x="4073525" y="1714500"/>
          <a:ext cx="4427538" cy="439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3" imgW="1816100" imgH="1803400" progId="Equation.3">
                  <p:embed/>
                </p:oleObj>
              </mc:Choice>
              <mc:Fallback>
                <p:oleObj name="Equation" r:id="rId3" imgW="1816100" imgH="180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3525" y="1714500"/>
                        <a:ext cx="4427538" cy="439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500063" y="2357438"/>
            <a:ext cx="2908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  <a:cs typeface="Angsana New" charset="0"/>
              </a:rPr>
              <a:t>Rearrange x = g(x)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429000" y="2500313"/>
            <a:ext cx="642938" cy="357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530453">
            <a:off x="3357563" y="3357563"/>
            <a:ext cx="785812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4101209">
            <a:off x="2796382" y="4137819"/>
            <a:ext cx="1531937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41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Newton-Raphson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481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47050" cy="4525963"/>
          </a:xfrm>
        </p:spPr>
        <p:txBody>
          <a:bodyPr/>
          <a:lstStyle/>
          <a:p>
            <a:r>
              <a:rPr lang="en-US" altLang="en-US" sz="2800">
                <a:latin typeface="Times New Roman" charset="0"/>
                <a:cs typeface="Browallia New" charset="0"/>
              </a:rPr>
              <a:t>Most widely used method.</a:t>
            </a:r>
          </a:p>
          <a:p>
            <a:r>
              <a:rPr lang="en-US" altLang="en-US" sz="2800">
                <a:latin typeface="Times New Roman" charset="0"/>
                <a:cs typeface="Browallia New" charset="0"/>
              </a:rPr>
              <a:t>Based on Taylor series expansion:</a:t>
            </a:r>
          </a:p>
          <a:p>
            <a:pPr>
              <a:buFontTx/>
              <a:buNone/>
            </a:pPr>
            <a:endParaRPr lang="en-US" altLang="en-US" sz="2800">
              <a:latin typeface="Times New Roman" charset="0"/>
              <a:cs typeface="Browallia New" charset="0"/>
            </a:endParaRPr>
          </a:p>
          <a:p>
            <a:pPr>
              <a:buFontTx/>
              <a:buNone/>
            </a:pPr>
            <a:endParaRPr lang="en-US" altLang="en-US" sz="2800">
              <a:latin typeface="Times New Roman" charset="0"/>
              <a:cs typeface="Browallia New" charset="0"/>
            </a:endParaRPr>
          </a:p>
        </p:txBody>
      </p:sp>
      <p:graphicFrame>
        <p:nvGraphicFramePr>
          <p:cNvPr id="34820" name="Object 3"/>
          <p:cNvGraphicFramePr>
            <a:graphicFrameLocks noChangeAspect="1"/>
          </p:cNvGraphicFramePr>
          <p:nvPr/>
        </p:nvGraphicFramePr>
        <p:xfrm>
          <a:off x="900113" y="2744788"/>
          <a:ext cx="6443662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3" imgW="2870200" imgH="1562100" progId="Equation.3">
                  <p:embed/>
                </p:oleObj>
              </mc:Choice>
              <mc:Fallback>
                <p:oleObj name="Equation" r:id="rId3" imgW="28702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44788"/>
                        <a:ext cx="6443662" cy="35083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3600450" y="5553075"/>
            <a:ext cx="36353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Newton-Raphson formula</a:t>
            </a: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935038" y="5337175"/>
            <a:ext cx="2484437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Arial" charset="0"/>
              <a:cs typeface="Angsana New" charset="0"/>
            </a:endParaRPr>
          </a:p>
        </p:txBody>
      </p:sp>
      <p:sp>
        <p:nvSpPr>
          <p:cNvPr id="34823" name="Oval 8"/>
          <p:cNvSpPr>
            <a:spLocks noChangeArrowheads="1"/>
          </p:cNvSpPr>
          <p:nvPr/>
        </p:nvSpPr>
        <p:spPr bwMode="auto">
          <a:xfrm>
            <a:off x="3240088" y="4760913"/>
            <a:ext cx="576262" cy="541337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Arial" charset="0"/>
              <a:cs typeface="Angsana New" charset="0"/>
            </a:endParaRP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4032250" y="4508500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Solve for</a:t>
            </a:r>
          </a:p>
        </p:txBody>
      </p:sp>
      <p:sp>
        <p:nvSpPr>
          <p:cNvPr id="34825" name="Line 10"/>
          <p:cNvSpPr>
            <a:spLocks noChangeShapeType="1"/>
          </p:cNvSpPr>
          <p:nvPr/>
        </p:nvSpPr>
        <p:spPr bwMode="auto">
          <a:xfrm flipH="1">
            <a:off x="3563938" y="4689475"/>
            <a:ext cx="539750" cy="714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0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Newton-Raphson…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584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5900" y="1516063"/>
            <a:ext cx="4103688" cy="4198937"/>
          </a:xfrm>
        </p:spPr>
        <p:txBody>
          <a:bodyPr/>
          <a:lstStyle/>
          <a:p>
            <a:r>
              <a:rPr lang="en-US" altLang="en-US" sz="2800">
                <a:latin typeface="Times New Roman" charset="0"/>
                <a:cs typeface="Browallia New" charset="0"/>
              </a:rPr>
              <a:t>A convenient method for functions whose derivatives can be evaluated analytically. It may not be convenient for functions whose derivatives cannot be evaluated analytically.</a:t>
            </a:r>
          </a:p>
        </p:txBody>
      </p:sp>
      <p:pic>
        <p:nvPicPr>
          <p:cNvPr id="35844" name="Picture 4" descr="Fig06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928813"/>
            <a:ext cx="457200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11"/>
          <p:cNvSpPr>
            <a:spLocks noChangeArrowheads="1"/>
          </p:cNvSpPr>
          <p:nvPr/>
        </p:nvSpPr>
        <p:spPr bwMode="auto">
          <a:xfrm>
            <a:off x="4127500" y="37099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 sz="2800">
              <a:solidFill>
                <a:srgbClr val="0000FF"/>
              </a:solidFill>
              <a:latin typeface="Arial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866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Newton-Raphson…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6866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6867" name="Picture 4" descr="Fig060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4625" y="1285875"/>
            <a:ext cx="3968750" cy="5334000"/>
          </a:xfrm>
          <a:noFill/>
        </p:spPr>
      </p:pic>
    </p:spTree>
    <p:extLst>
      <p:ext uri="{BB962C8B-B14F-4D97-AF65-F5344CB8AC3E}">
        <p14:creationId xmlns:p14="http://schemas.microsoft.com/office/powerpoint/2010/main" val="520789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Secant method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789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268413"/>
            <a:ext cx="8099425" cy="22685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latin typeface="Times New Roman" charset="0"/>
                <a:cs typeface="Browallia New" charset="0"/>
              </a:rPr>
              <a:t>A slight variation of Newton’s method for functions whose derivatives are difficult to evaluate. For these cases the derivative can be approximated by a backward finite divided difference.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latin typeface="Times New Roman" charset="0"/>
              <a:cs typeface="Browallia New" charset="0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863600" y="3897313"/>
          <a:ext cx="7380288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3" imgW="2857500" imgH="889000" progId="Equation.3">
                  <p:embed/>
                </p:oleObj>
              </mc:Choice>
              <mc:Fallback>
                <p:oleObj name="Equation" r:id="rId3" imgW="2857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97313"/>
                        <a:ext cx="7380288" cy="22955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6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Secant method(cont’d)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8914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5" name="Text Box 4"/>
          <p:cNvSpPr>
            <a:spLocks noGrp="1" noChangeArrowheads="1"/>
          </p:cNvSpPr>
          <p:nvPr>
            <p:ph type="body" sz="half" idx="1"/>
          </p:nvPr>
        </p:nvSpPr>
        <p:spPr>
          <a:xfrm>
            <a:off x="358775" y="1420813"/>
            <a:ext cx="4038600" cy="4865687"/>
          </a:xfrm>
          <a:noFill/>
        </p:spPr>
        <p:txBody>
          <a:bodyPr/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Times New Roman" charset="0"/>
                <a:cs typeface="Browallia New" charset="0"/>
              </a:rPr>
              <a:t>Requires two initial estimates of x , e.g, 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o</a:t>
            </a:r>
            <a:r>
              <a:rPr lang="en-US" altLang="en-US">
                <a:latin typeface="Times New Roman" charset="0"/>
                <a:cs typeface="Browallia New" charset="0"/>
              </a:rPr>
              <a:t>,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1</a:t>
            </a:r>
            <a:r>
              <a:rPr lang="en-US" altLang="en-US">
                <a:latin typeface="Times New Roman" charset="0"/>
                <a:cs typeface="Browallia New" charset="0"/>
              </a:rPr>
              <a:t>. However, because f(x) is not required to change signs between estimates, it is not classified as a “bracketing” method.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Times New Roman" charset="0"/>
                <a:cs typeface="Browallia New" charset="0"/>
              </a:rPr>
              <a:t>The scant method has the same properties as Newton’s method. Convergence is not guaranteed for all x</a:t>
            </a:r>
            <a:r>
              <a:rPr lang="en-US" altLang="en-US" baseline="-25000">
                <a:latin typeface="Times New Roman" charset="0"/>
                <a:cs typeface="Browallia New" charset="0"/>
              </a:rPr>
              <a:t>o</a:t>
            </a:r>
            <a:r>
              <a:rPr lang="en-US" altLang="en-US">
                <a:latin typeface="Times New Roman" charset="0"/>
                <a:cs typeface="Browallia New" charset="0"/>
              </a:rPr>
              <a:t>, f(x).</a:t>
            </a:r>
          </a:p>
          <a:p>
            <a:pPr lvl="1">
              <a:spcBef>
                <a:spcPct val="50000"/>
              </a:spcBef>
              <a:buFontTx/>
              <a:buNone/>
            </a:pPr>
            <a:endParaRPr lang="en-US" altLang="en-US" sz="2000">
              <a:solidFill>
                <a:srgbClr val="0000FF"/>
              </a:solidFill>
              <a:latin typeface="Times New Roman" charset="0"/>
              <a:cs typeface="Browallia New" charset="0"/>
            </a:endParaRPr>
          </a:p>
        </p:txBody>
      </p:sp>
      <p:pic>
        <p:nvPicPr>
          <p:cNvPr id="38916" name="Picture 5" descr="Fig06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1825625"/>
            <a:ext cx="4608512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59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Secant method(cont’d)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3993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39" name="Picture 4" descr="Fig060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313" y="1522413"/>
            <a:ext cx="6000750" cy="5167312"/>
          </a:xfrm>
          <a:noFill/>
        </p:spPr>
      </p:pic>
    </p:spTree>
    <p:extLst>
      <p:ext uri="{BB962C8B-B14F-4D97-AF65-F5344CB8AC3E}">
        <p14:creationId xmlns:p14="http://schemas.microsoft.com/office/powerpoint/2010/main" val="167112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The Vega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4096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3" name="TextBox 1"/>
          <p:cNvSpPr txBox="1">
            <a:spLocks noChangeArrowheads="1"/>
          </p:cNvSpPr>
          <p:nvPr/>
        </p:nvSpPr>
        <p:spPr bwMode="auto">
          <a:xfrm>
            <a:off x="457200" y="1557338"/>
            <a:ext cx="82296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In our simulation we solve the problem of finding the value σ such that:   </a:t>
            </a:r>
            <a:br>
              <a:rPr lang="en-US" altLang="en-US"/>
            </a:br>
            <a:r>
              <a:rPr lang="en-US" altLang="en-US"/>
              <a:t>      </a:t>
            </a:r>
            <a:r>
              <a:rPr lang="en-US" altLang="en-US" i="1"/>
              <a:t>BS</a:t>
            </a:r>
            <a:r>
              <a:rPr lang="en-US" altLang="en-US"/>
              <a:t>(S, K, r, d, T, σ) = quoted price</a:t>
            </a:r>
            <a:br>
              <a:rPr lang="en-US" altLang="en-US"/>
            </a:br>
            <a:endParaRPr lang="en-US" altLang="en-US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To do this with the Newton-Raphson method we need the derivative of the option price with respect to the volatility</a:t>
            </a:r>
            <a:br>
              <a:rPr lang="en-US" altLang="en-US"/>
            </a:br>
            <a:endParaRPr lang="en-US" altLang="en-US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This is known as the Vega</a:t>
            </a:r>
          </a:p>
        </p:txBody>
      </p:sp>
    </p:spTree>
    <p:extLst>
      <p:ext uri="{BB962C8B-B14F-4D97-AF65-F5344CB8AC3E}">
        <p14:creationId xmlns:p14="http://schemas.microsoft.com/office/powerpoint/2010/main" val="1904711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433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457200" y="1557338"/>
            <a:ext cx="822960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 dirty="0"/>
              <a:t>It is traditional to quote prices in terms of the Black–Scholes implied volatility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 dirty="0"/>
              <a:t>The implied volatility is by definition the number to plug into the Black–Scholes formula to get the price desired 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 dirty="0"/>
              <a:t>Thus we have the problem that we must solve the problem of finding the value </a:t>
            </a:r>
            <a:r>
              <a:rPr lang="en-US" altLang="en-US" dirty="0" err="1"/>
              <a:t>σ</a:t>
            </a:r>
            <a:r>
              <a:rPr lang="en-US" altLang="en-US" dirty="0"/>
              <a:t> such that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     </a:t>
            </a:r>
            <a:r>
              <a:rPr lang="en-US" altLang="en-US" i="1" dirty="0"/>
              <a:t>BS</a:t>
            </a:r>
            <a:r>
              <a:rPr lang="en-US" altLang="en-US" dirty="0"/>
              <a:t>(S, K, r, d, T, </a:t>
            </a:r>
            <a:r>
              <a:rPr lang="en-US" altLang="en-US" dirty="0" err="1"/>
              <a:t>σ</a:t>
            </a:r>
            <a:r>
              <a:rPr lang="en-US" altLang="en-US" dirty="0"/>
              <a:t>) = quoted price</a:t>
            </a:r>
          </a:p>
        </p:txBody>
      </p:sp>
    </p:spTree>
    <p:extLst>
      <p:ext uri="{BB962C8B-B14F-4D97-AF65-F5344CB8AC3E}">
        <p14:creationId xmlns:p14="http://schemas.microsoft.com/office/powerpoint/2010/main" val="114603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19100" y="1828799"/>
            <a:ext cx="8305800" cy="4591461"/>
          </a:xfrm>
          <a:blipFill rotWithShape="0">
            <a:blip r:embed="rId3"/>
            <a:stretch>
              <a:fillRect l="-367" t="-1726" r="-220" b="-106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" name="Tit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blipFill rotWithShape="0">
            <a:blip r:embed="rId4"/>
            <a:stretch>
              <a:fillRect t="-38095" b="-7047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1988" name="Object 6"/>
          <p:cNvGraphicFramePr>
            <a:graphicFrameLocks noChangeAspect="1"/>
          </p:cNvGraphicFramePr>
          <p:nvPr/>
        </p:nvGraphicFramePr>
        <p:xfrm>
          <a:off x="3581400" y="2946400"/>
          <a:ext cx="11366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5" imgW="495085" imgH="393529" progId="Equation.DSMT4">
                  <p:embed/>
                </p:oleObj>
              </mc:Choice>
              <mc:Fallback>
                <p:oleObj name="Equation" r:id="rId5" imgW="49508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46400"/>
                        <a:ext cx="11366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66E3151C-1AE6-144E-9780-420D291E9BC2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30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  <p:sp>
        <p:nvSpPr>
          <p:cNvPr id="4199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6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381000" y="2590800"/>
            <a:ext cx="8305800" cy="10668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sz="2800">
                <a:latin typeface="Arial" charset="0"/>
                <a:ea typeface="Arial" charset="0"/>
                <a:cs typeface="Arial" charset="0"/>
              </a:rPr>
              <a:t>For a European call option on a non-dividend stock, vega can be shown as</a:t>
            </a:r>
          </a:p>
          <a:p>
            <a:pPr>
              <a:buFont typeface="Arial" charset="0"/>
              <a:buChar char="•"/>
            </a:pPr>
            <a:endParaRPr lang="en-US" altLang="en-US" sz="2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579438"/>
            <a:ext cx="8229600" cy="639762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3399"/>
                </a:solidFill>
                <a:latin typeface="Calibri" charset="0"/>
                <a:ea typeface="Calibri" charset="0"/>
                <a:cs typeface="Calibri" charset="0"/>
              </a:rPr>
              <a:t>Derivation of Vega for Different Kinds of Stock Options</a:t>
            </a:r>
            <a:endParaRPr lang="en-US" dirty="0">
              <a:solidFill>
                <a:srgbClr val="FF339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0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3012" name="Object 5"/>
          <p:cNvGraphicFramePr>
            <a:graphicFrameLocks noChangeAspect="1"/>
          </p:cNvGraphicFramePr>
          <p:nvPr/>
        </p:nvGraphicFramePr>
        <p:xfrm>
          <a:off x="3505200" y="3759200"/>
          <a:ext cx="213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Equation" r:id="rId3" imgW="1079032" imgH="266584" progId="Equation.DSMT4">
                  <p:embed/>
                </p:oleObj>
              </mc:Choice>
              <mc:Fallback>
                <p:oleObj name="Equation" r:id="rId3" imgW="1079032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759200"/>
                        <a:ext cx="2133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89BFE888-50E4-E54F-8135-A2C549ABC3EE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31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  <p:sp>
        <p:nvSpPr>
          <p:cNvPr id="43014" name="Line 3"/>
          <p:cNvSpPr>
            <a:spLocks noChangeShapeType="1"/>
          </p:cNvSpPr>
          <p:nvPr/>
        </p:nvSpPr>
        <p:spPr bwMode="auto">
          <a:xfrm>
            <a:off x="179388" y="1557338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6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52400" y="381000"/>
            <a:ext cx="8305800" cy="6096000"/>
          </a:xfrm>
          <a:blipFill rotWithShape="0">
            <a:blip r:embed="rId3"/>
            <a:stretch>
              <a:fillRect l="-73" t="-5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4035" name="Object 4"/>
          <p:cNvGraphicFramePr>
            <a:graphicFrameLocks noChangeAspect="1"/>
          </p:cNvGraphicFramePr>
          <p:nvPr/>
        </p:nvGraphicFramePr>
        <p:xfrm>
          <a:off x="3429000" y="762000"/>
          <a:ext cx="182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4" imgW="1079032" imgH="266584" progId="Equation.DSMT4">
                  <p:embed/>
                </p:oleObj>
              </mc:Choice>
              <mc:Fallback>
                <p:oleObj name="Equation" r:id="rId4" imgW="1079032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762000"/>
                        <a:ext cx="182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sp>
        <p:nvSpPr>
          <p:cNvPr id="4403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DF6A92A3-7D25-9548-A81B-E19A607F0440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32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5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381000" y="381000"/>
            <a:ext cx="8305800" cy="60960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For a European call option on a dividend-paying stock, vega can be shown as</a:t>
            </a:r>
          </a:p>
          <a:p>
            <a:pPr>
              <a:buFont typeface="Arial" charset="0"/>
              <a:buChar char="•"/>
            </a:pPr>
            <a:endParaRPr lang="en-US" altLang="en-US">
              <a:latin typeface="Times New Roman" charset="0"/>
              <a:cs typeface="Times New Roman" charset="0"/>
            </a:endParaRPr>
          </a:p>
          <a:p>
            <a:pPr>
              <a:buFont typeface="Arial" charset="0"/>
              <a:buChar char="•"/>
            </a:pPr>
            <a:r>
              <a:rPr lang="en-US" altLang="en-US">
                <a:latin typeface="Arial Hebrew" charset="-79"/>
                <a:ea typeface="Arial Hebrew" charset="-79"/>
                <a:cs typeface="Arial Hebrew" charset="-79"/>
              </a:rPr>
              <a:t>Derivation:</a:t>
            </a:r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5059" name="Object 4"/>
          <p:cNvGraphicFramePr>
            <a:graphicFrameLocks noChangeAspect="1"/>
          </p:cNvGraphicFramePr>
          <p:nvPr/>
        </p:nvGraphicFramePr>
        <p:xfrm>
          <a:off x="3886200" y="815975"/>
          <a:ext cx="24384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3" imgW="1294838" imgH="266584" progId="Equation.DSMT4">
                  <p:embed/>
                </p:oleObj>
              </mc:Choice>
              <mc:Fallback>
                <p:oleObj name="Equation" r:id="rId3" imgW="1294838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815975"/>
                        <a:ext cx="24384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5061" name="Object 6"/>
          <p:cNvGraphicFramePr>
            <a:graphicFrameLocks noChangeAspect="1"/>
          </p:cNvGraphicFramePr>
          <p:nvPr/>
        </p:nvGraphicFramePr>
        <p:xfrm>
          <a:off x="1028700" y="1844675"/>
          <a:ext cx="70866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5" imgW="6934200" imgH="4762500" progId="Equation.DSMT4">
                  <p:embed/>
                </p:oleObj>
              </mc:Choice>
              <mc:Fallback>
                <p:oleObj name="Equation" r:id="rId5" imgW="6934200" imgH="476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1844675"/>
                        <a:ext cx="7086600" cy="494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50708F5C-3C00-134D-BE9E-72AECB5B6971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33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22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60960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1600">
                <a:latin typeface="Arial" charset="0"/>
                <a:ea typeface="Arial" charset="0"/>
                <a:cs typeface="Arial" charset="0"/>
              </a:rPr>
              <a:t>For a European call option on a dividend-paying stock, vega can be shown as</a:t>
            </a:r>
          </a:p>
          <a:p>
            <a:pPr>
              <a:buFont typeface="Arial" charset="0"/>
              <a:buNone/>
            </a:pPr>
            <a:endParaRPr lang="en-US" altLang="en-US">
              <a:latin typeface="Times New Roman" charset="0"/>
              <a:cs typeface="Times New Roman" charset="0"/>
            </a:endParaRPr>
          </a:p>
          <a:p>
            <a:pPr>
              <a:buFont typeface="Arial" charset="0"/>
              <a:buNone/>
            </a:pPr>
            <a:r>
              <a:rPr lang="en-US" altLang="en-US" sz="1600">
                <a:latin typeface="Arial" charset="0"/>
                <a:ea typeface="Arial" charset="0"/>
                <a:cs typeface="Arial" charset="0"/>
              </a:rPr>
              <a:t>Derivation:</a:t>
            </a:r>
          </a:p>
          <a:p>
            <a:pPr>
              <a:buFont typeface="Arial" charset="0"/>
              <a:buNone/>
            </a:pPr>
            <a:endParaRPr lang="en-US" altLang="en-US">
              <a:latin typeface="Times New Roman" charset="0"/>
              <a:cs typeface="Times New Roman" charset="0"/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6083" name="Object 4"/>
          <p:cNvGraphicFramePr>
            <a:graphicFrameLocks noChangeAspect="1"/>
          </p:cNvGraphicFramePr>
          <p:nvPr/>
        </p:nvGraphicFramePr>
        <p:xfrm>
          <a:off x="2743200" y="838200"/>
          <a:ext cx="22098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Equation" r:id="rId3" imgW="1294838" imgH="266584" progId="Equation.DSMT4">
                  <p:embed/>
                </p:oleObj>
              </mc:Choice>
              <mc:Fallback>
                <p:oleObj name="Equation" r:id="rId3" imgW="1294838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838200"/>
                        <a:ext cx="22098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6085" name="Object 7"/>
          <p:cNvGraphicFramePr>
            <a:graphicFrameLocks noChangeAspect="1"/>
          </p:cNvGraphicFramePr>
          <p:nvPr/>
        </p:nvGraphicFramePr>
        <p:xfrm>
          <a:off x="1752600" y="1524000"/>
          <a:ext cx="70866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5" imgW="7023100" imgH="4762500" progId="Equation.DSMT4">
                  <p:embed/>
                </p:oleObj>
              </mc:Choice>
              <mc:Fallback>
                <p:oleObj name="Equation" r:id="rId5" imgW="7023100" imgH="476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524000"/>
                        <a:ext cx="70866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7252F44F-532B-A149-A742-C9995098CBC9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34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3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33400" y="1600199"/>
            <a:ext cx="8305800" cy="5037876"/>
          </a:xfrm>
          <a:blipFill rotWithShape="0">
            <a:blip r:embed="rId2"/>
            <a:stretch>
              <a:fillRect l="-147" t="-1088" r="-146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" name="Tit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blipFill rotWithShape="0">
            <a:blip r:embed="rId3"/>
            <a:stretch>
              <a:fillRect l="-3556" t="-39048" b="-6952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ED416CA5-A751-9B46-9400-C10D80CEC504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35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  <p:sp>
        <p:nvSpPr>
          <p:cNvPr id="4710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42900" y="188640"/>
            <a:ext cx="8458200" cy="6669360"/>
          </a:xfrm>
          <a:blipFill rotWithShape="0">
            <a:blip r:embed="rId3"/>
            <a:stretch>
              <a:fillRect l="-72" t="-45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8131" name="Object 4"/>
          <p:cNvGraphicFramePr>
            <a:graphicFrameLocks noChangeAspect="1"/>
          </p:cNvGraphicFramePr>
          <p:nvPr/>
        </p:nvGraphicFramePr>
        <p:xfrm>
          <a:off x="1782763" y="3370263"/>
          <a:ext cx="53038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Equation" r:id="rId4" imgW="2755900" imgH="228600" progId="Equation.DSMT4">
                  <p:embed/>
                </p:oleObj>
              </mc:Choice>
              <mc:Fallback>
                <p:oleObj name="Equation" r:id="rId4" imgW="2755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3370263"/>
                        <a:ext cx="53038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595959"/>
              </a:solidFill>
              <a:latin typeface="Century Gothic" charset="0"/>
            </a:endParaRPr>
          </a:p>
        </p:txBody>
      </p:sp>
      <p:graphicFrame>
        <p:nvGraphicFramePr>
          <p:cNvPr id="48133" name="Object 6"/>
          <p:cNvGraphicFramePr>
            <a:graphicFrameLocks noChangeAspect="1"/>
          </p:cNvGraphicFramePr>
          <p:nvPr/>
        </p:nvGraphicFramePr>
        <p:xfrm>
          <a:off x="1981200" y="3979863"/>
          <a:ext cx="5029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6" imgW="2616200" imgH="228600" progId="Equation.DSMT4">
                  <p:embed/>
                </p:oleObj>
              </mc:Choice>
              <mc:Fallback>
                <p:oleObj name="Equation" r:id="rId6" imgW="261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979863"/>
                        <a:ext cx="5029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fld id="{003AF919-A643-A246-8378-2FD7FE130B0C}" type="slidenum">
              <a:rPr lang="en-US" altLang="en-US" sz="1200">
                <a:solidFill>
                  <a:srgbClr val="F2F2F2"/>
                </a:solidFill>
                <a:latin typeface="Segoe UI" charset="0"/>
                <a:cs typeface="Segoe UI" charset="0"/>
              </a:rPr>
              <a:pPr/>
              <a:t>36</a:t>
            </a:fld>
            <a:endParaRPr lang="en-US" altLang="en-US" sz="1200">
              <a:solidFill>
                <a:srgbClr val="F2F2F2"/>
              </a:solidFill>
              <a:latin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74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Ricardo A. </a:t>
            </a:r>
            <a:r>
              <a:rPr lang="en-US" dirty="0" err="1" smtClean="0"/>
              <a:t>Collado</a:t>
            </a:r>
            <a:endParaRPr lang="en-US" dirty="0" smtClean="0"/>
          </a:p>
          <a:p>
            <a:r>
              <a:rPr lang="en-US" dirty="0"/>
              <a:t> </a:t>
            </a:r>
            <a:r>
              <a:rPr lang="en-US" dirty="0" smtClean="0">
                <a:hlinkClick r:id="rId2"/>
              </a:rPr>
              <a:t>rcollado@stevens.edu</a:t>
            </a:r>
            <a:endParaRPr lang="en-US" dirty="0" smtClean="0"/>
          </a:p>
          <a:p>
            <a:r>
              <a:rPr lang="is-IS" dirty="0"/>
              <a:t>(201) 216-8156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536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457200" y="1557338"/>
            <a:ext cx="82296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This is a typical problem in Analysis</a:t>
            </a:r>
            <a:br>
              <a:rPr lang="en-US" altLang="en-US"/>
            </a:br>
            <a:endParaRPr lang="en-US" altLang="en-US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For a continuous function </a:t>
            </a:r>
            <a:r>
              <a:rPr lang="en-US" altLang="en-US" i="1"/>
              <a:t>f</a:t>
            </a:r>
            <a:r>
              <a:rPr lang="en-US" altLang="en-US"/>
              <a:t> and given </a:t>
            </a:r>
            <a:r>
              <a:rPr lang="en-US" altLang="en-US" i="1"/>
              <a:t>y</a:t>
            </a:r>
            <a:r>
              <a:rPr lang="en-US" altLang="en-US"/>
              <a:t>, find </a:t>
            </a:r>
            <a:r>
              <a:rPr lang="en-US" altLang="en-US" i="1"/>
              <a:t>x</a:t>
            </a:r>
            <a:r>
              <a:rPr lang="en-US" altLang="en-US"/>
              <a:t> such that </a:t>
            </a:r>
            <a:r>
              <a:rPr lang="en-US" altLang="en-US" i="1"/>
              <a:t>f(x) = y </a:t>
            </a:r>
            <a:br>
              <a:rPr lang="en-US" altLang="en-US" i="1"/>
            </a:br>
            <a:endParaRPr lang="en-US" altLang="en-US" i="1"/>
          </a:p>
          <a:p>
            <a:pPr eaLnBrk="1" hangingPunct="1">
              <a:buSzPct val="100000"/>
              <a:buFont typeface="Arial" charset="0"/>
              <a:buChar char="•"/>
            </a:pPr>
            <a:r>
              <a:rPr lang="en-US" altLang="en-US"/>
              <a:t>Instead we look for roots of the function </a:t>
            </a:r>
            <a:br>
              <a:rPr lang="en-US" altLang="en-US"/>
            </a:br>
            <a:r>
              <a:rPr lang="en-US" altLang="en-US"/>
              <a:t>                        </a:t>
            </a:r>
            <a:r>
              <a:rPr lang="en-US" altLang="en-US" i="1"/>
              <a:t>g(x) = f(x) </a:t>
            </a:r>
            <a:r>
              <a:rPr lang="mr-IN" altLang="en-US" i="1"/>
              <a:t>–</a:t>
            </a:r>
            <a:r>
              <a:rPr lang="en-US" altLang="en-US" i="1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1989575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6386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12718" y="1151393"/>
            <a:ext cx="80010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kern="0" smtClean="0">
                <a:latin typeface="Times New Roman" pitchFamily="18" charset="0"/>
                <a:cs typeface="+mn-cs"/>
              </a:rPr>
              <a:t>General example</a:t>
            </a:r>
            <a:r>
              <a:rPr lang="en-US" sz="3200" kern="0" dirty="0">
                <a:latin typeface="Times New Roman" pitchFamily="18" charset="0"/>
                <a:cs typeface="+mn-cs"/>
              </a:rPr>
              <a:t>: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latin typeface="Times New Roman" pitchFamily="18" charset="0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kern="0" dirty="0">
                <a:latin typeface="+mn-lt"/>
                <a:cs typeface="+mn-cs"/>
              </a:rPr>
              <a:t> </a:t>
            </a:r>
            <a:r>
              <a:rPr lang="en-US" sz="3200" kern="0" dirty="0">
                <a:latin typeface="+mn-lt"/>
                <a:cs typeface="+mn-cs"/>
                <a:sym typeface="Wingdings" pitchFamily="2" charset="2"/>
              </a:rPr>
              <a:t> </a:t>
            </a:r>
          </a:p>
        </p:txBody>
      </p:sp>
      <p:pic>
        <p:nvPicPr>
          <p:cNvPr id="16388" name="Picture 6" descr="Fig01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56" y="1720389"/>
            <a:ext cx="714375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 descr="C:\Program Files\Microsoft Office\MEDIA\CAGCAT10\j0335112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081" y="3934952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rot="5400000">
            <a:off x="3467500" y="3505533"/>
            <a:ext cx="14287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1" name="TextBox 18"/>
          <p:cNvSpPr txBox="1">
            <a:spLocks noChangeArrowheads="1"/>
          </p:cNvSpPr>
          <p:nvPr/>
        </p:nvSpPr>
        <p:spPr bwMode="auto">
          <a:xfrm rot="-5400000">
            <a:off x="3389713" y="3011820"/>
            <a:ext cx="96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Arial" charset="0"/>
                <a:cs typeface="Angsana New" charset="0"/>
              </a:rPr>
              <a:t>1 km</a:t>
            </a:r>
          </a:p>
        </p:txBody>
      </p:sp>
      <p:pic>
        <p:nvPicPr>
          <p:cNvPr id="16392" name="Picture 7" descr="C:\Program Files\Microsoft Office\MEDIA\CAGCAT10\j0233070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19" y="1577514"/>
            <a:ext cx="13938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8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69" y="2934827"/>
            <a:ext cx="7143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22"/>
          <p:cNvSpPr txBox="1">
            <a:spLocks noChangeArrowheads="1"/>
          </p:cNvSpPr>
          <p:nvPr/>
        </p:nvSpPr>
        <p:spPr bwMode="auto">
          <a:xfrm>
            <a:off x="5466956" y="2291889"/>
            <a:ext cx="371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charset="0"/>
                <a:cs typeface="Angsana New" charset="0"/>
              </a:rPr>
              <a:t>What is the ground  velocity ? </a:t>
            </a:r>
          </a:p>
        </p:txBody>
      </p:sp>
      <p:graphicFrame>
        <p:nvGraphicFramePr>
          <p:cNvPr id="1639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445101"/>
              </p:ext>
            </p:extLst>
          </p:nvPr>
        </p:nvGraphicFramePr>
        <p:xfrm>
          <a:off x="3038081" y="5355764"/>
          <a:ext cx="31432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1320227" imgH="393529" progId="Equation.3">
                  <p:embed/>
                </p:oleObj>
              </mc:Choice>
              <mc:Fallback>
                <p:oleObj name="Equation" r:id="rId7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081" y="5355764"/>
                        <a:ext cx="31432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TextBox 24"/>
          <p:cNvSpPr txBox="1">
            <a:spLocks noChangeArrowheads="1"/>
          </p:cNvSpPr>
          <p:nvPr/>
        </p:nvSpPr>
        <p:spPr bwMode="auto">
          <a:xfrm>
            <a:off x="252019" y="4863639"/>
            <a:ext cx="2659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charset="0"/>
                <a:cs typeface="Angsana New" charset="0"/>
              </a:rPr>
              <a:t>We know the velocity:</a:t>
            </a:r>
          </a:p>
        </p:txBody>
      </p:sp>
      <p:sp>
        <p:nvSpPr>
          <p:cNvPr id="16397" name="TextBox 25"/>
          <p:cNvSpPr txBox="1">
            <a:spLocks noChangeArrowheads="1"/>
          </p:cNvSpPr>
          <p:nvPr/>
        </p:nvSpPr>
        <p:spPr bwMode="auto">
          <a:xfrm>
            <a:off x="394894" y="2434764"/>
            <a:ext cx="131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charset="0"/>
                <a:cs typeface="Angsana New" charset="0"/>
              </a:rPr>
              <a:t>t=0, v = 0;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2037956" y="2577639"/>
            <a:ext cx="2071688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7410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411" name="Object 2"/>
          <p:cNvGraphicFramePr>
            <a:graphicFrameLocks noChangeAspect="1"/>
          </p:cNvGraphicFramePr>
          <p:nvPr/>
        </p:nvGraphicFramePr>
        <p:xfrm>
          <a:off x="3071813" y="1571625"/>
          <a:ext cx="31432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320227" imgH="393529" progId="Equation.3">
                  <p:embed/>
                </p:oleObj>
              </mc:Choice>
              <mc:Fallback>
                <p:oleObj name="Equation" r:id="rId3" imgW="132022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571625"/>
                        <a:ext cx="31432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Box 13"/>
          <p:cNvSpPr txBox="1">
            <a:spLocks noChangeArrowheads="1"/>
          </p:cNvSpPr>
          <p:nvPr/>
        </p:nvSpPr>
        <p:spPr bwMode="auto">
          <a:xfrm>
            <a:off x="357188" y="15001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from</a:t>
            </a:r>
          </a:p>
        </p:txBody>
      </p:sp>
      <p:sp>
        <p:nvSpPr>
          <p:cNvPr id="17413" name="TextBox 14"/>
          <p:cNvSpPr txBox="1">
            <a:spLocks noChangeArrowheads="1"/>
          </p:cNvSpPr>
          <p:nvPr/>
        </p:nvSpPr>
        <p:spPr bwMode="auto">
          <a:xfrm>
            <a:off x="428625" y="2428875"/>
            <a:ext cx="237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Find the distant </a:t>
            </a:r>
          </a:p>
        </p:txBody>
      </p:sp>
      <p:graphicFrame>
        <p:nvGraphicFramePr>
          <p:cNvPr id="17414" name="Object 3"/>
          <p:cNvGraphicFramePr>
            <a:graphicFrameLocks noChangeAspect="1"/>
          </p:cNvGraphicFramePr>
          <p:nvPr/>
        </p:nvGraphicFramePr>
        <p:xfrm>
          <a:off x="2444750" y="2665413"/>
          <a:ext cx="459263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1930400" imgH="495300" progId="Equation.3">
                  <p:embed/>
                </p:oleObj>
              </mc:Choice>
              <mc:Fallback>
                <p:oleObj name="Equation" r:id="rId5" imgW="1930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2665413"/>
                        <a:ext cx="4592638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4"/>
          <p:cNvGraphicFramePr>
            <a:graphicFrameLocks noChangeAspect="1"/>
          </p:cNvGraphicFramePr>
          <p:nvPr/>
        </p:nvGraphicFramePr>
        <p:xfrm>
          <a:off x="2509838" y="3857625"/>
          <a:ext cx="438308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7" imgW="1841500" imgH="431800" progId="Equation.3">
                  <p:embed/>
                </p:oleObj>
              </mc:Choice>
              <mc:Fallback>
                <p:oleObj name="Equation" r:id="rId7" imgW="1841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38" y="3857625"/>
                        <a:ext cx="4383087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Box 19"/>
          <p:cNvSpPr txBox="1">
            <a:spLocks noChangeArrowheads="1"/>
          </p:cNvSpPr>
          <p:nvPr/>
        </p:nvSpPr>
        <p:spPr bwMode="auto">
          <a:xfrm>
            <a:off x="428625" y="3786188"/>
            <a:ext cx="1023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hence</a:t>
            </a:r>
          </a:p>
        </p:txBody>
      </p:sp>
      <p:sp>
        <p:nvSpPr>
          <p:cNvPr id="17417" name="TextBox 20"/>
          <p:cNvSpPr txBox="1">
            <a:spLocks noChangeArrowheads="1"/>
          </p:cNvSpPr>
          <p:nvPr/>
        </p:nvSpPr>
        <p:spPr bwMode="auto">
          <a:xfrm>
            <a:off x="500063" y="4895850"/>
            <a:ext cx="4500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charset="0"/>
                <a:cs typeface="Angsana New" charset="0"/>
              </a:rPr>
              <a:t>Find t</a:t>
            </a:r>
            <a:r>
              <a:rPr lang="en-US" altLang="en-US" sz="2400" b="1" baseline="-25000">
                <a:solidFill>
                  <a:srgbClr val="FF0000"/>
                </a:solidFill>
                <a:latin typeface="Arial" charset="0"/>
                <a:cs typeface="Angsana New" charset="0"/>
              </a:rPr>
              <a:t>1km</a:t>
            </a:r>
            <a:r>
              <a:rPr lang="en-US" altLang="en-US" sz="2400" b="1">
                <a:solidFill>
                  <a:srgbClr val="FF0000"/>
                </a:solidFill>
                <a:latin typeface="Arial" charset="0"/>
                <a:cs typeface="Angsana New" charset="0"/>
              </a:rPr>
              <a:t> that s = 1000 m from</a:t>
            </a:r>
          </a:p>
        </p:txBody>
      </p:sp>
      <p:graphicFrame>
        <p:nvGraphicFramePr>
          <p:cNvPr id="17418" name="Object 5"/>
          <p:cNvGraphicFramePr>
            <a:graphicFrameLocks noChangeAspect="1"/>
          </p:cNvGraphicFramePr>
          <p:nvPr/>
        </p:nvGraphicFramePr>
        <p:xfrm>
          <a:off x="2212975" y="5429250"/>
          <a:ext cx="50482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9" imgW="2120900" imgH="431800" progId="Equation.3">
                  <p:embed/>
                </p:oleObj>
              </mc:Choice>
              <mc:Fallback>
                <p:oleObj name="Equation" r:id="rId9" imgW="2120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5429250"/>
                        <a:ext cx="50482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862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8434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2212975" y="2286000"/>
          <a:ext cx="50482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2120900" imgH="431800" progId="Equation.3">
                  <p:embed/>
                </p:oleObj>
              </mc:Choice>
              <mc:Fallback>
                <p:oleObj name="Equation" r:id="rId3" imgW="2120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2286000"/>
                        <a:ext cx="50482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1"/>
          <p:cNvSpPr txBox="1">
            <a:spLocks noChangeArrowheads="1"/>
          </p:cNvSpPr>
          <p:nvPr/>
        </p:nvSpPr>
        <p:spPr bwMode="auto">
          <a:xfrm>
            <a:off x="285750" y="1428750"/>
            <a:ext cx="2682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So solve t</a:t>
            </a:r>
            <a:r>
              <a:rPr lang="en-US" altLang="en-US" sz="2400" baseline="-25000">
                <a:latin typeface="Arial" charset="0"/>
                <a:cs typeface="Angsana New" charset="0"/>
              </a:rPr>
              <a:t>1km </a:t>
            </a:r>
            <a:r>
              <a:rPr lang="en-US" altLang="en-US" sz="2400">
                <a:latin typeface="Arial" charset="0"/>
                <a:cs typeface="Angsana New" charset="0"/>
              </a:rPr>
              <a:t>from </a:t>
            </a:r>
          </a:p>
        </p:txBody>
      </p:sp>
      <p:sp>
        <p:nvSpPr>
          <p:cNvPr id="18437" name="TextBox 12"/>
          <p:cNvSpPr txBox="1">
            <a:spLocks noChangeArrowheads="1"/>
          </p:cNvSpPr>
          <p:nvPr/>
        </p:nvSpPr>
        <p:spPr bwMode="auto">
          <a:xfrm>
            <a:off x="214313" y="3643313"/>
            <a:ext cx="8643937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95000"/>
              <a:buFont typeface="Wingdings 2" charset="2"/>
              <a:buChar char=""/>
              <a:defRPr sz="2600">
                <a:solidFill>
                  <a:schemeClr val="tx1"/>
                </a:solidFill>
                <a:latin typeface="Constantia" charset="0"/>
                <a:cs typeface="Browallia New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5000"/>
              <a:buFont typeface="Wingdings 2" charset="2"/>
              <a:buChar char=""/>
              <a:defRPr sz="2400">
                <a:solidFill>
                  <a:schemeClr val="tx1"/>
                </a:solidFill>
                <a:latin typeface="Constantia" charset="0"/>
                <a:cs typeface="Browallia New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onstantia" charset="0"/>
                <a:cs typeface="Browallia New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 2" charset="2"/>
              <a:buChar char=""/>
              <a:defRPr sz="2000">
                <a:solidFill>
                  <a:schemeClr val="tx1"/>
                </a:solidFill>
                <a:latin typeface="Constantia" charset="0"/>
                <a:cs typeface="Browallia New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>
                <a:latin typeface="Arial" charset="0"/>
                <a:cs typeface="Angsana New" charset="0"/>
              </a:rPr>
              <a:t>Can we solve the above equation for t</a:t>
            </a:r>
            <a:r>
              <a:rPr lang="en-US" altLang="en-US" sz="3200" b="1" baseline="-25000">
                <a:latin typeface="Arial" charset="0"/>
                <a:cs typeface="Angsana New" charset="0"/>
              </a:rPr>
              <a:t>1km</a:t>
            </a:r>
            <a:r>
              <a:rPr lang="en-US" altLang="en-US" sz="3200" b="1">
                <a:latin typeface="Arial" charset="0"/>
                <a:cs typeface="Angsana New" charset="0"/>
              </a:rPr>
              <a:t>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 b="1">
              <a:solidFill>
                <a:srgbClr val="FF3399"/>
              </a:solidFill>
              <a:latin typeface="Arial" charset="0"/>
              <a:cs typeface="Angsana New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  <a:cs typeface="Angsana New" charset="0"/>
              </a:rPr>
              <a:t>Not trivial since the equation is nonlinear and t</a:t>
            </a:r>
            <a:r>
              <a:rPr lang="en-US" altLang="en-US" sz="2400" baseline="-25000">
                <a:latin typeface="Arial" charset="0"/>
                <a:cs typeface="Angsana New" charset="0"/>
              </a:rPr>
              <a:t>1km</a:t>
            </a:r>
            <a:r>
              <a:rPr lang="en-US" altLang="en-US" sz="2400">
                <a:latin typeface="Arial" charset="0"/>
                <a:cs typeface="Angsana New" charset="0"/>
              </a:rPr>
              <a:t> is an implicit variable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charset="0"/>
              <a:cs typeface="Angsana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9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Introduction (cont’d)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19458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57313" y="1428750"/>
            <a:ext cx="6400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342900">
              <a:spcBef>
                <a:spcPct val="20000"/>
              </a:spcBef>
              <a:defRPr/>
            </a:pPr>
            <a:r>
              <a:rPr lang="en-US" sz="3200" kern="0" dirty="0">
                <a:latin typeface="Times New Roman" pitchFamily="18" charset="0"/>
                <a:cs typeface="+mn-cs"/>
              </a:rPr>
              <a:t>Solving a simple quadratic equation, is easy: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latin typeface="Times New Roman" pitchFamily="18" charset="0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kern="0" dirty="0">
                <a:latin typeface="+mn-lt"/>
                <a:cs typeface="+mn-cs"/>
              </a:rPr>
              <a:t> </a:t>
            </a:r>
            <a:r>
              <a:rPr lang="en-US" sz="3200" kern="0" dirty="0">
                <a:latin typeface="+mn-lt"/>
                <a:cs typeface="+mn-cs"/>
                <a:sym typeface="Wingdings" pitchFamily="2" charset="2"/>
              </a:rPr>
              <a:t> 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/>
        </p:nvGraphicFramePr>
        <p:xfrm>
          <a:off x="2000250" y="2571750"/>
          <a:ext cx="5205413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3" imgW="2603500" imgH="444500" progId="Equation.3">
                  <p:embed/>
                </p:oleObj>
              </mc:Choice>
              <mc:Fallback>
                <p:oleObj name="Equation" r:id="rId3" imgW="2603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2571750"/>
                        <a:ext cx="5205413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3"/>
          <p:cNvGraphicFramePr>
            <a:graphicFrameLocks noChangeAspect="1"/>
          </p:cNvGraphicFramePr>
          <p:nvPr/>
        </p:nvGraphicFramePr>
        <p:xfrm>
          <a:off x="4514850" y="30353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03530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4"/>
          <p:cNvGraphicFramePr>
            <a:graphicFrameLocks noChangeAspect="1"/>
          </p:cNvGraphicFramePr>
          <p:nvPr/>
        </p:nvGraphicFramePr>
        <p:xfrm>
          <a:off x="1643063" y="4286250"/>
          <a:ext cx="53149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7" imgW="2641600" imgH="457200" progId="Equation.3">
                  <p:embed/>
                </p:oleObj>
              </mc:Choice>
              <mc:Fallback>
                <p:oleObj name="Equation" r:id="rId7" imgW="2641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4286250"/>
                        <a:ext cx="53149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428750" y="3500438"/>
            <a:ext cx="32019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kern="0" dirty="0">
                <a:latin typeface="Times New Roman" pitchFamily="18" charset="0"/>
                <a:cs typeface="Angsana New" pitchFamily="18" charset="-34"/>
              </a:rPr>
              <a:t>But what about these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8750" y="5643563"/>
            <a:ext cx="65309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kern="0" dirty="0">
                <a:latin typeface="Times New Roman" pitchFamily="18" charset="0"/>
                <a:cs typeface="Angsana New" pitchFamily="18" charset="-34"/>
              </a:rPr>
              <a:t>This shows the need for numerical methods!</a:t>
            </a:r>
          </a:p>
        </p:txBody>
      </p:sp>
    </p:spTree>
    <p:extLst>
      <p:ext uri="{BB962C8B-B14F-4D97-AF65-F5344CB8AC3E}">
        <p14:creationId xmlns:p14="http://schemas.microsoft.com/office/powerpoint/2010/main" val="1499498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3399"/>
                </a:solidFill>
                <a:cs typeface="Cordia New" charset="0"/>
              </a:rPr>
              <a:t>Bisection</a:t>
            </a:r>
            <a:endParaRPr lang="th-TH" altLang="en-US" b="1">
              <a:solidFill>
                <a:srgbClr val="FF3399"/>
              </a:solidFill>
            </a:endParaRPr>
          </a:p>
        </p:txBody>
      </p:sp>
      <p:sp>
        <p:nvSpPr>
          <p:cNvPr id="20482" name="Line 3"/>
          <p:cNvSpPr>
            <a:spLocks noChangeShapeType="1"/>
          </p:cNvSpPr>
          <p:nvPr/>
        </p:nvSpPr>
        <p:spPr bwMode="auto">
          <a:xfrm>
            <a:off x="179388" y="1268413"/>
            <a:ext cx="8785225" cy="0"/>
          </a:xfrm>
          <a:prstGeom prst="line">
            <a:avLst/>
          </a:prstGeom>
          <a:noFill/>
          <a:ln w="76200" cmpd="tri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483" name="Picture 4" descr="Fig05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700213"/>
            <a:ext cx="2089150" cy="4806950"/>
          </a:xfrm>
          <a:noFill/>
        </p:spPr>
      </p:pic>
      <p:pic>
        <p:nvPicPr>
          <p:cNvPr id="20484" name="Picture 4" descr="Fig05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44675"/>
            <a:ext cx="19399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7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37859</TotalTime>
  <Words>800</Words>
  <Application>Microsoft Macintosh PowerPoint</Application>
  <PresentationFormat>On-screen Show (4:3)</PresentationFormat>
  <Paragraphs>150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3" baseType="lpstr">
      <vt:lpstr>Angsana New</vt:lpstr>
      <vt:lpstr>Arial Hebrew</vt:lpstr>
      <vt:lpstr>Browallia New</vt:lpstr>
      <vt:lpstr>Calibri</vt:lpstr>
      <vt:lpstr>Century Gothic</vt:lpstr>
      <vt:lpstr>Constantia</vt:lpstr>
      <vt:lpstr>Cordia New</vt:lpstr>
      <vt:lpstr>MS PGothic</vt:lpstr>
      <vt:lpstr>ＭＳ Ｐゴシック</vt:lpstr>
      <vt:lpstr>Segoe UI</vt:lpstr>
      <vt:lpstr>Symbol</vt:lpstr>
      <vt:lpstr>Times New Roman</vt:lpstr>
      <vt:lpstr>Wingdings</vt:lpstr>
      <vt:lpstr>Wingdings 2</vt:lpstr>
      <vt:lpstr>Arial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1_Content - No Photos</vt:lpstr>
      <vt:lpstr>Equation</vt:lpstr>
      <vt:lpstr>PowerPoint Presentation</vt:lpstr>
      <vt:lpstr>PowerPoint Presentation</vt:lpstr>
      <vt:lpstr>Introduction</vt:lpstr>
      <vt:lpstr>Introduction (cont’d)</vt:lpstr>
      <vt:lpstr>Introduction (cont’d)</vt:lpstr>
      <vt:lpstr>Introduction (cont’d)</vt:lpstr>
      <vt:lpstr>Introduction (cont’d)</vt:lpstr>
      <vt:lpstr>Introduction (cont’d)</vt:lpstr>
      <vt:lpstr>Bisection</vt:lpstr>
      <vt:lpstr>Bracketing…</vt:lpstr>
      <vt:lpstr>Bisection (cont’d)</vt:lpstr>
      <vt:lpstr>Bracketing:Bisection</vt:lpstr>
      <vt:lpstr>Bisection (cont’d)</vt:lpstr>
      <vt:lpstr>Bisection (cont’d)</vt:lpstr>
      <vt:lpstr>Bisection (cont’d)</vt:lpstr>
      <vt:lpstr>Bisection (cont’d)</vt:lpstr>
      <vt:lpstr>Bisection (cont’d)</vt:lpstr>
      <vt:lpstr>Open methods</vt:lpstr>
      <vt:lpstr>Fixed-point…(cont’d)</vt:lpstr>
      <vt:lpstr>Fixed-point…(cont’d)</vt:lpstr>
      <vt:lpstr>Fixed-point…(cont’d)</vt:lpstr>
      <vt:lpstr>Fixed-point…(cont’d)</vt:lpstr>
      <vt:lpstr>Newton-Raphson</vt:lpstr>
      <vt:lpstr>Newton-Raphson… (cont’d)</vt:lpstr>
      <vt:lpstr>Newton-Raphson… (cont’d)</vt:lpstr>
      <vt:lpstr>Secant method</vt:lpstr>
      <vt:lpstr>Secant method(cont’d)</vt:lpstr>
      <vt:lpstr>Secant method(cont’d)</vt:lpstr>
      <vt:lpstr>The Vega</vt:lpstr>
      <vt:lpstr> </vt:lpstr>
      <vt:lpstr>Derivation of Vega for Different Kinds of Stock Options</vt:lpstr>
      <vt:lpstr>PowerPoint Presentation</vt:lpstr>
      <vt:lpstr>PowerPoint Presentation</vt:lpstr>
      <vt:lpstr>PowerPoint Presentation</vt:lpstr>
      <vt:lpstr> 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Yuxuan Xia</cp:lastModifiedBy>
  <cp:revision>959</cp:revision>
  <cp:lastPrinted>2016-08-09T14:57:31Z</cp:lastPrinted>
  <dcterms:created xsi:type="dcterms:W3CDTF">2013-11-01T14:42:31Z</dcterms:created>
  <dcterms:modified xsi:type="dcterms:W3CDTF">2018-09-08T00:22:18Z</dcterms:modified>
</cp:coreProperties>
</file>